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58" r:id="rId4"/>
    <p:sldId id="259" r:id="rId5"/>
    <p:sldId id="261" r:id="rId6"/>
    <p:sldId id="260"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9" r:id="rId20"/>
    <p:sldId id="275" r:id="rId21"/>
    <p:sldId id="276" r:id="rId22"/>
    <p:sldId id="277" r:id="rId23"/>
    <p:sldId id="278" r:id="rId24"/>
    <p:sldId id="280" r:id="rId25"/>
    <p:sldId id="282" r:id="rId26"/>
    <p:sldId id="281" r:id="rId27"/>
    <p:sldId id="283" r:id="rId28"/>
    <p:sldId id="284" r:id="rId29"/>
    <p:sldId id="285" r:id="rId30"/>
    <p:sldId id="286" r:id="rId31"/>
    <p:sldId id="287" r:id="rId32"/>
    <p:sldId id="289" r:id="rId33"/>
    <p:sldId id="290" r:id="rId34"/>
    <p:sldId id="288" r:id="rId35"/>
    <p:sldId id="299" r:id="rId36"/>
    <p:sldId id="300" r:id="rId37"/>
    <p:sldId id="301" r:id="rId38"/>
    <p:sldId id="302" r:id="rId39"/>
    <p:sldId id="303" r:id="rId40"/>
    <p:sldId id="291" r:id="rId41"/>
    <p:sldId id="292" r:id="rId42"/>
    <p:sldId id="293" r:id="rId43"/>
    <p:sldId id="294" r:id="rId44"/>
    <p:sldId id="295" r:id="rId45"/>
    <p:sldId id="296" r:id="rId46"/>
    <p:sldId id="297" r:id="rId47"/>
    <p:sldId id="298" r:id="rId48"/>
    <p:sldId id="304" r:id="rId49"/>
    <p:sldId id="305" r:id="rId50"/>
    <p:sldId id="306"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8090" autoAdjust="0"/>
  </p:normalViewPr>
  <p:slideViewPr>
    <p:cSldViewPr>
      <p:cViewPr varScale="1">
        <p:scale>
          <a:sx n="104" d="100"/>
          <a:sy n="104" d="100"/>
        </p:scale>
        <p:origin x="-98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1" d="100"/>
          <a:sy n="101" d="100"/>
        </p:scale>
        <p:origin x="-26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40C295-7FCC-4837-A809-96333CA9C847}" type="datetimeFigureOut">
              <a:rPr lang="en-US" smtClean="0"/>
              <a:t>3/6/2017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53137-ECCF-4EC8-B457-03A09A4A8871}" type="slidenum">
              <a:rPr lang="en-US" smtClean="0"/>
              <a:t>‹#›</a:t>
            </a:fld>
            <a:endParaRPr lang="en-US"/>
          </a:p>
        </p:txBody>
      </p:sp>
    </p:spTree>
    <p:extLst>
      <p:ext uri="{BB962C8B-B14F-4D97-AF65-F5344CB8AC3E}">
        <p14:creationId xmlns:p14="http://schemas.microsoft.com/office/powerpoint/2010/main" val="218082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I would like to thank all of you for attending this Basic Records Management course offered by the Nebraska Secretary of State’s Records Management</a:t>
            </a:r>
            <a:r>
              <a:rPr lang="en-US" baseline="0" dirty="0" smtClean="0"/>
              <a:t> Division. I would like to introduce our staff that is here and available to help you and I would also like to go around the room and have each person introduce themselves and state which agency they are with and if they are the records officer for that agency. </a:t>
            </a:r>
            <a:endParaRPr lang="en-US" dirty="0" smtClean="0"/>
          </a:p>
          <a:p>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1</a:t>
            </a:fld>
            <a:endParaRPr lang="en-US"/>
          </a:p>
        </p:txBody>
      </p:sp>
    </p:spTree>
    <p:extLst>
      <p:ext uri="{BB962C8B-B14F-4D97-AF65-F5344CB8AC3E}">
        <p14:creationId xmlns:p14="http://schemas.microsoft.com/office/powerpoint/2010/main" val="1173316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 will explain the differences</a:t>
            </a:r>
            <a:r>
              <a:rPr lang="en-US" baseline="0" dirty="0" smtClean="0"/>
              <a:t> between different types of records.</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11</a:t>
            </a:fld>
            <a:endParaRPr lang="en-US"/>
          </a:p>
        </p:txBody>
      </p:sp>
    </p:spTree>
    <p:extLst>
      <p:ext uri="{BB962C8B-B14F-4D97-AF65-F5344CB8AC3E}">
        <p14:creationId xmlns:p14="http://schemas.microsoft.com/office/powerpoint/2010/main" val="407132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records are equal. There are some records we need to keep, such</a:t>
            </a:r>
            <a:r>
              <a:rPr lang="en-US" baseline="0" dirty="0" smtClean="0"/>
              <a:t> as essential records that document government activities. And there are some records we don’t need to keep, such as transitory records, non-record materials and personal records. We will discuss each of these types separately.</a:t>
            </a:r>
          </a:p>
          <a:p>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12</a:t>
            </a:fld>
            <a:endParaRPr lang="en-US"/>
          </a:p>
        </p:txBody>
      </p:sp>
    </p:spTree>
    <p:extLst>
      <p:ext uri="{BB962C8B-B14F-4D97-AF65-F5344CB8AC3E}">
        <p14:creationId xmlns:p14="http://schemas.microsoft.com/office/powerpoint/2010/main" val="3300621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accordance with the Records Management Act</a:t>
            </a:r>
            <a:r>
              <a:rPr lang="en-US" baseline="0" dirty="0" smtClean="0"/>
              <a:t>  </a:t>
            </a:r>
            <a:r>
              <a:rPr lang="en-US" dirty="0" smtClean="0"/>
              <a:t>§</a:t>
            </a:r>
            <a:r>
              <a:rPr lang="en-US" baseline="0" dirty="0" smtClean="0"/>
              <a:t>84-1202  </a:t>
            </a:r>
            <a:r>
              <a:rPr lang="en-US" dirty="0" smtClean="0"/>
              <a:t>(7) Essential record means a state or local record which is within one or the other of the following categories and which shall be preserved pursuant to the Records Management Act:</a:t>
            </a:r>
          </a:p>
          <a:p>
            <a:r>
              <a:rPr lang="en-US" dirty="0" smtClean="0"/>
              <a:t>(a) Category A. Records containing information necessary to the operations of government under all conditions, including a period of emergency created by a disaster; or</a:t>
            </a:r>
          </a:p>
          <a:p>
            <a:r>
              <a:rPr lang="en-US" dirty="0" smtClean="0"/>
              <a:t>(b) Category B. Records not within Category A but which contain information necessary to protect the rights and interests of persons or to establish or affirm the powers and duties of state or local governments in the resumption of operations after a disaster;</a:t>
            </a:r>
          </a:p>
          <a:p>
            <a:r>
              <a:rPr lang="en-US" dirty="0" smtClean="0"/>
              <a:t>If it documents the work that you do as a government</a:t>
            </a:r>
            <a:r>
              <a:rPr lang="en-US" baseline="0" dirty="0" smtClean="0"/>
              <a:t> employee it is an essential record.</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13</a:t>
            </a:fld>
            <a:endParaRPr lang="en-US"/>
          </a:p>
        </p:txBody>
      </p:sp>
    </p:spTree>
    <p:extLst>
      <p:ext uri="{BB962C8B-B14F-4D97-AF65-F5344CB8AC3E}">
        <p14:creationId xmlns:p14="http://schemas.microsoft.com/office/powerpoint/2010/main" val="1126590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 records document how you fulfill your job duties, they document</a:t>
            </a:r>
            <a:r>
              <a:rPr lang="en-US" baseline="0" dirty="0" smtClean="0"/>
              <a:t> the functions of your agency, and they document the tasks for which you are the designated </a:t>
            </a:r>
            <a:r>
              <a:rPr lang="en-US" baseline="0" dirty="0" err="1" smtClean="0"/>
              <a:t>recordkeeper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14</a:t>
            </a:fld>
            <a:endParaRPr lang="en-US"/>
          </a:p>
        </p:txBody>
      </p:sp>
    </p:spTree>
    <p:extLst>
      <p:ext uri="{BB962C8B-B14F-4D97-AF65-F5344CB8AC3E}">
        <p14:creationId xmlns:p14="http://schemas.microsoft.com/office/powerpoint/2010/main" val="1292802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Retention of essential records is governed by Retention and Disposal Schedules, both general and agency specific. Essential records may include correspondence with the general public, customers, clients, other government employees, etc. They may also include completed applications,</a:t>
            </a:r>
            <a:r>
              <a:rPr lang="en-US" baseline="0" dirty="0" smtClean="0"/>
              <a:t> data, photos, reports of findings, work calendars, etc.</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15</a:t>
            </a:fld>
            <a:endParaRPr lang="en-US"/>
          </a:p>
        </p:txBody>
      </p:sp>
    </p:spTree>
    <p:extLst>
      <p:ext uri="{BB962C8B-B14F-4D97-AF65-F5344CB8AC3E}">
        <p14:creationId xmlns:p14="http://schemas.microsoft.com/office/powerpoint/2010/main" val="54799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examples of essential records. They include directions to include the language of a contract, and decisions on personnel. It is important to note that from this Outlook page an employee may be able to make a decision on retention and build that into their weekly routine for both received and sent emails.</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16</a:t>
            </a:fld>
            <a:endParaRPr lang="en-US"/>
          </a:p>
        </p:txBody>
      </p:sp>
    </p:spTree>
    <p:extLst>
      <p:ext uri="{BB962C8B-B14F-4D97-AF65-F5344CB8AC3E}">
        <p14:creationId xmlns:p14="http://schemas.microsoft.com/office/powerpoint/2010/main" val="2201960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17</a:t>
            </a:fld>
            <a:endParaRPr lang="en-US"/>
          </a:p>
        </p:txBody>
      </p:sp>
    </p:spTree>
    <p:extLst>
      <p:ext uri="{BB962C8B-B14F-4D97-AF65-F5344CB8AC3E}">
        <p14:creationId xmlns:p14="http://schemas.microsoft.com/office/powerpoint/2010/main" val="75193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conduct government business using personal resources, the records that are created may be essential government</a:t>
            </a:r>
            <a:r>
              <a:rPr lang="en-US" baseline="0" dirty="0" smtClean="0"/>
              <a:t> records.  If so, they are subject to Retention and Disposal Schedules, as well as Freedom of Information and litigation. Personal resources include personal e-mail accounts, social media tools ( such as Facebook and Twitter), personal cell phones, home computers, etc.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18</a:t>
            </a:fld>
            <a:endParaRPr lang="en-US"/>
          </a:p>
        </p:txBody>
      </p:sp>
    </p:spTree>
    <p:extLst>
      <p:ext uri="{BB962C8B-B14F-4D97-AF65-F5344CB8AC3E}">
        <p14:creationId xmlns:p14="http://schemas.microsoft.com/office/powerpoint/2010/main" val="433096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Transitory records can be disposed of when the activity is completed.</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19</a:t>
            </a:fld>
            <a:endParaRPr lang="en-US"/>
          </a:p>
        </p:txBody>
      </p:sp>
    </p:spTree>
    <p:extLst>
      <p:ext uri="{BB962C8B-B14F-4D97-AF65-F5344CB8AC3E}">
        <p14:creationId xmlns:p14="http://schemas.microsoft.com/office/powerpoint/2010/main" val="2004901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Transitory</a:t>
            </a:r>
            <a:r>
              <a:rPr lang="en-US" baseline="0" dirty="0" smtClean="0"/>
              <a:t> records document work activities, but they have little value once the activity is completed and should be destroyed. For state employees, their retention is governed by schedule 124 -</a:t>
            </a:r>
            <a:r>
              <a:rPr lang="en-US" sz="1200" kern="1200" dirty="0" smtClean="0">
                <a:solidFill>
                  <a:schemeClr val="tx1"/>
                </a:solidFill>
                <a:effectLst/>
                <a:latin typeface="+mn-lt"/>
                <a:ea typeface="+mn-ea"/>
                <a:cs typeface="+mn-cs"/>
              </a:rPr>
              <a:t>34 COMMUNICATIONS, NONRECORD Communications not related to state government transactions or activities and are not included in another agency specific schedule.</a:t>
            </a:r>
          </a:p>
          <a:p>
            <a:r>
              <a:rPr lang="en-US" sz="1200" kern="1200" dirty="0" smtClean="0">
                <a:solidFill>
                  <a:schemeClr val="tx1"/>
                </a:solidFill>
                <a:effectLst/>
                <a:latin typeface="+mn-lt"/>
                <a:ea typeface="+mn-ea"/>
                <a:cs typeface="+mn-cs"/>
              </a:rPr>
              <a:t>No retention required Also see NONRECORD MATERIAL, item 124-82 NONRECORD  MATERIAL The following materials are declared to be </a:t>
            </a:r>
            <a:r>
              <a:rPr lang="en-US" sz="1200" kern="1200" dirty="0" err="1" smtClean="0">
                <a:solidFill>
                  <a:schemeClr val="tx1"/>
                </a:solidFill>
                <a:effectLst/>
                <a:latin typeface="+mn-lt"/>
                <a:ea typeface="+mn-ea"/>
                <a:cs typeface="+mn-cs"/>
              </a:rPr>
              <a:t>nonrecord</a:t>
            </a:r>
            <a:r>
              <a:rPr lang="en-US" sz="1200" kern="1200" dirty="0" smtClean="0">
                <a:solidFill>
                  <a:schemeClr val="tx1"/>
                </a:solidFill>
                <a:effectLst/>
                <a:latin typeface="+mn-lt"/>
                <a:ea typeface="+mn-ea"/>
                <a:cs typeface="+mn-cs"/>
              </a:rPr>
              <a:t> material, regardless of media on </a:t>
            </a:r>
          </a:p>
          <a:p>
            <a:r>
              <a:rPr lang="en-US" sz="1200" kern="1200" dirty="0" smtClean="0">
                <a:solidFill>
                  <a:schemeClr val="tx1"/>
                </a:solidFill>
                <a:effectLst/>
                <a:latin typeface="+mn-lt"/>
                <a:ea typeface="+mn-ea"/>
                <a:cs typeface="+mn-cs"/>
              </a:rPr>
              <a:t>which they reside: </a:t>
            </a:r>
          </a:p>
          <a:p>
            <a:r>
              <a:rPr lang="en-US" sz="1200" kern="1200" dirty="0" smtClean="0">
                <a:solidFill>
                  <a:schemeClr val="tx1"/>
                </a:solidFill>
                <a:effectLst/>
                <a:latin typeface="+mn-lt"/>
                <a:ea typeface="+mn-ea"/>
                <a:cs typeface="+mn-cs"/>
              </a:rPr>
              <a:t>a. Books, periodicals, newspapers, and catalogues acquired and saved as a general reference resource; </a:t>
            </a:r>
          </a:p>
          <a:p>
            <a:r>
              <a:rPr lang="en-US" sz="1200" kern="1200" dirty="0" smtClean="0">
                <a:solidFill>
                  <a:schemeClr val="tx1"/>
                </a:solidFill>
                <a:effectLst/>
                <a:latin typeface="+mn-lt"/>
                <a:ea typeface="+mn-ea"/>
                <a:cs typeface="+mn-cs"/>
              </a:rPr>
              <a:t>b. Extra copies of documents saved only for convenience or reference for which no action is recorded or taken (i.e. reading files); </a:t>
            </a:r>
          </a:p>
          <a:p>
            <a:r>
              <a:rPr lang="en-US" sz="1200" kern="1200" dirty="0" smtClean="0">
                <a:solidFill>
                  <a:schemeClr val="tx1"/>
                </a:solidFill>
                <a:effectLst/>
                <a:latin typeface="+mn-lt"/>
                <a:ea typeface="+mn-ea"/>
                <a:cs typeface="+mn-cs"/>
              </a:rPr>
              <a:t>c. Identical or convenience copies of reports, memoranda, etc., for which your office was not the originator or the office of record, and which have not been annotated by your office; </a:t>
            </a:r>
          </a:p>
          <a:p>
            <a:r>
              <a:rPr lang="en-US" sz="1200" kern="1200" dirty="0" smtClean="0">
                <a:solidFill>
                  <a:schemeClr val="tx1"/>
                </a:solidFill>
                <a:effectLst/>
                <a:latin typeface="+mn-lt"/>
                <a:ea typeface="+mn-ea"/>
                <a:cs typeface="+mn-cs"/>
              </a:rPr>
              <a:t>d. Stocks of publications, reproduced documents, or other printed materials preserved for supply purposes; </a:t>
            </a:r>
          </a:p>
          <a:p>
            <a:r>
              <a:rPr lang="en-US" sz="1200" kern="1200" dirty="0" smtClean="0">
                <a:solidFill>
                  <a:schemeClr val="tx1"/>
                </a:solidFill>
                <a:effectLst/>
                <a:latin typeface="+mn-lt"/>
                <a:ea typeface="+mn-ea"/>
                <a:cs typeface="+mn-cs"/>
              </a:rPr>
              <a:t>e. Blank forms; </a:t>
            </a:r>
          </a:p>
          <a:p>
            <a:r>
              <a:rPr lang="en-US" sz="1200" kern="1200" dirty="0" smtClean="0">
                <a:solidFill>
                  <a:schemeClr val="tx1"/>
                </a:solidFill>
                <a:effectLst/>
                <a:latin typeface="+mn-lt"/>
                <a:ea typeface="+mn-ea"/>
                <a:cs typeface="+mn-cs"/>
              </a:rPr>
              <a:t>f. Junk mail, spam, tickler files "to-do" and task lists that serve as a reminder that an action is required on a given date or that a reply to action is expected; </a:t>
            </a:r>
          </a:p>
          <a:p>
            <a:r>
              <a:rPr lang="en-US" sz="1200" kern="1200" dirty="0" smtClean="0">
                <a:solidFill>
                  <a:schemeClr val="tx1"/>
                </a:solidFill>
                <a:effectLst/>
                <a:latin typeface="+mn-lt"/>
                <a:ea typeface="+mn-ea"/>
                <a:cs typeface="+mn-cs"/>
              </a:rPr>
              <a:t>g. Materials received documenting employee fringe activities (carpool locators, employee recreation and welfare activities, blood donors, charitable funds, community notices, holiday and social meetings, etc.). </a:t>
            </a:r>
          </a:p>
          <a:p>
            <a:r>
              <a:rPr lang="en-US" sz="1200" kern="1200" dirty="0" smtClean="0">
                <a:solidFill>
                  <a:schemeClr val="tx1"/>
                </a:solidFill>
                <a:effectLst/>
                <a:latin typeface="+mn-lt"/>
                <a:ea typeface="+mn-ea"/>
                <a:cs typeface="+mn-cs"/>
              </a:rPr>
              <a:t>NONRECORD MATERIAL may be destroyed at any time by the agency Neb. Rev. Stat. § 84-1215 </a:t>
            </a:r>
          </a:p>
          <a:p>
            <a:r>
              <a:rPr lang="en-US" sz="1200" kern="1200" dirty="0" smtClean="0">
                <a:solidFill>
                  <a:schemeClr val="tx1"/>
                </a:solidFill>
                <a:effectLst/>
                <a:latin typeface="+mn-lt"/>
                <a:ea typeface="+mn-ea"/>
                <a:cs typeface="+mn-cs"/>
              </a:rPr>
              <a:t>No RECORDS DISPOSITION REPORT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required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20</a:t>
            </a:fld>
            <a:endParaRPr lang="en-US"/>
          </a:p>
        </p:txBody>
      </p:sp>
    </p:spTree>
    <p:extLst>
      <p:ext uri="{BB962C8B-B14F-4D97-AF65-F5344CB8AC3E}">
        <p14:creationId xmlns:p14="http://schemas.microsoft.com/office/powerpoint/2010/main" val="208959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class provides an overview of the basic</a:t>
            </a:r>
            <a:r>
              <a:rPr lang="en-US" baseline="0" dirty="0" smtClean="0"/>
              <a:t> information that every State of Nebraska employee needs to know about records management.  This class is offered to both state employees and local government employees. This class includes information about Nebraska laws related to records management, it will explain the differences between different types of records, it will introduce Records Retention </a:t>
            </a:r>
            <a:r>
              <a:rPr lang="en-US" baseline="0" dirty="0" smtClean="0"/>
              <a:t>Schedules</a:t>
            </a:r>
            <a:r>
              <a:rPr lang="en-US" baseline="0" dirty="0" smtClean="0"/>
              <a:t>, it will address preservation of historical records and provide additional resources that are available about records management topics. We will also touch on the subject of electronic messaging and the rules for retention of these kinds of messages. Next training, we will be devoting the entire class time to the topic of electronic messages.</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2</a:t>
            </a:fld>
            <a:endParaRPr lang="en-US"/>
          </a:p>
        </p:txBody>
      </p:sp>
    </p:spTree>
    <p:extLst>
      <p:ext uri="{BB962C8B-B14F-4D97-AF65-F5344CB8AC3E}">
        <p14:creationId xmlns:p14="http://schemas.microsoft.com/office/powerpoint/2010/main" val="3827078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Drafts</a:t>
            </a:r>
            <a:r>
              <a:rPr lang="en-US" baseline="0" dirty="0" smtClean="0"/>
              <a:t> that are replaced by newer or final versions, and duplicates. If records exist in multiple formats (such as paper and electronic), agencies can decide which format to use for retaining their records, they don’t have to keep both. If multiple offices possess the same record, they should communicate with each other about who is responsible for record retention, so they don’t keep duplicate copies.</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21</a:t>
            </a:fld>
            <a:endParaRPr lang="en-US"/>
          </a:p>
        </p:txBody>
      </p:sp>
    </p:spTree>
    <p:extLst>
      <p:ext uri="{BB962C8B-B14F-4D97-AF65-F5344CB8AC3E}">
        <p14:creationId xmlns:p14="http://schemas.microsoft.com/office/powerpoint/2010/main" val="407855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records document your personal life, including employee benefits, personal financial accounts, health, family, social events with co-workers and friends, personal purchases and shopping, photos, videos, music, etc. They should be stored separately from government records, using non-government resources.</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22</a:t>
            </a:fld>
            <a:endParaRPr lang="en-US"/>
          </a:p>
        </p:txBody>
      </p:sp>
    </p:spTree>
    <p:extLst>
      <p:ext uri="{BB962C8B-B14F-4D97-AF65-F5344CB8AC3E}">
        <p14:creationId xmlns:p14="http://schemas.microsoft.com/office/powerpoint/2010/main" val="1391619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understand the different types of records, it is important to understand how long records need to be kept.</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23</a:t>
            </a:fld>
            <a:endParaRPr lang="en-US"/>
          </a:p>
        </p:txBody>
      </p:sp>
    </p:spTree>
    <p:extLst>
      <p:ext uri="{BB962C8B-B14F-4D97-AF65-F5344CB8AC3E}">
        <p14:creationId xmlns:p14="http://schemas.microsoft.com/office/powerpoint/2010/main" val="408274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Records Retention and Disposal Schedules are the foundation of records management, because</a:t>
            </a:r>
            <a:r>
              <a:rPr lang="en-US" baseline="0" dirty="0" smtClean="0"/>
              <a:t> all other decisions about how to manage records depends in part upon how long the records are kept. Records Retention Schedules are available by Agency on the Secretary of State’s website. The General Schedule 124 is also on the website.</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24</a:t>
            </a:fld>
            <a:endParaRPr lang="en-US"/>
          </a:p>
        </p:txBody>
      </p:sp>
    </p:spTree>
    <p:extLst>
      <p:ext uri="{BB962C8B-B14F-4D97-AF65-F5344CB8AC3E}">
        <p14:creationId xmlns:p14="http://schemas.microsoft.com/office/powerpoint/2010/main" val="1156246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Schedules list the records series that are created and maintained by an agency. They define the retention period for records, and they authorize the destruction of records.</a:t>
            </a:r>
            <a:r>
              <a:rPr lang="en-US" baseline="0" dirty="0" smtClean="0"/>
              <a:t> Records not listed on a schedule are by default permanent, because there is no authorization to destroy them. Schedules must cover all records, in all formats. There are several misconceptions about Retention and Disposal schedules. First, some people think that schedules only need to cover records that are stored at the State Records Center; this is not correct. Second, some people think that electronic records (like databases and spreadsheets) do not need to be covered on schedules, because storage is unlimited and cheap; this is not correct. Third, some people think that if a record is not listed on a schedule they can make their own decision about how long to keep it; this is not correct.  Schedules provide the authorization to destroy records, so they must cover everything. In addition, schedules need to reflect current organization structures and business processes of each agency, so the schedule is accurate and useful.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25</a:t>
            </a:fld>
            <a:endParaRPr lang="en-US"/>
          </a:p>
        </p:txBody>
      </p:sp>
    </p:spTree>
    <p:extLst>
      <p:ext uri="{BB962C8B-B14F-4D97-AF65-F5344CB8AC3E}">
        <p14:creationId xmlns:p14="http://schemas.microsoft.com/office/powerpoint/2010/main" val="1035639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schedules are reviewed and approved by an agency representative (usually</a:t>
            </a:r>
            <a:r>
              <a:rPr lang="en-US" baseline="0" dirty="0" smtClean="0"/>
              <a:t> the agency director), then Records Management Services facilitates the process of sending to the State Archivist and the State Auditor for approval. After each of these positions has signed off on the retention schedule, the Secretary of State as the State Records Administrator gives the final approval and their approval date is the effective legal date of the document.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27</a:t>
            </a:fld>
            <a:endParaRPr lang="en-US"/>
          </a:p>
        </p:txBody>
      </p:sp>
    </p:spTree>
    <p:extLst>
      <p:ext uri="{BB962C8B-B14F-4D97-AF65-F5344CB8AC3E}">
        <p14:creationId xmlns:p14="http://schemas.microsoft.com/office/powerpoint/2010/main" val="1116103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determine what is the appropriate retention period for a record? First, we</a:t>
            </a:r>
            <a:r>
              <a:rPr lang="en-US" baseline="0" dirty="0" smtClean="0"/>
              <a:t> look at the record’s administrative value to determine how long the agency needs the record to support it’s daily work activities. Next, we look at the record’s fiscal value to determine how long it is needed to close financial accounts and support auditing. Next, we look at the record’s legal value to ensure that records are kept as long as they are needed as evidence to document compliance with legal requirements. There are a lot of state and federal laws that tell us we have to create records. Rarely, do they tell us how long to keep the records after they are created. However, laws have to be consulted to determine if they define a retention period for various records. Finally, we look at whether the record should be preserved permanently to document the history of the State of Nebraska. Then we set a retention period for when all of these values cease to exist. The most common answer I have found as to how long records should be retained is , “It depends.”</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28</a:t>
            </a:fld>
            <a:endParaRPr lang="en-US"/>
          </a:p>
        </p:txBody>
      </p:sp>
    </p:spTree>
    <p:extLst>
      <p:ext uri="{BB962C8B-B14F-4D97-AF65-F5344CB8AC3E}">
        <p14:creationId xmlns:p14="http://schemas.microsoft.com/office/powerpoint/2010/main" val="3933077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it important to follow a retention schedule? There are risks associated with keeping records too long: they waste space, they make it harder to find records you need,</a:t>
            </a:r>
            <a:r>
              <a:rPr lang="en-US" baseline="0" dirty="0" smtClean="0"/>
              <a:t> and the records must be reviewed for Freedom of Information Act information, audits,  and litigation requests. This includes non-records and transitory records that you have chosen to retain.  There are also risks associated with destroying records too soon: it is a violation on Nebraska State Law,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29</a:t>
            </a:fld>
            <a:endParaRPr lang="en-US"/>
          </a:p>
        </p:txBody>
      </p:sp>
    </p:spTree>
    <p:extLst>
      <p:ext uri="{BB962C8B-B14F-4D97-AF65-F5344CB8AC3E}">
        <p14:creationId xmlns:p14="http://schemas.microsoft.com/office/powerpoint/2010/main" val="2805181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Freedom of Information Act (FOIA)</a:t>
            </a:r>
            <a:r>
              <a:rPr lang="en-US" baseline="0" dirty="0" smtClean="0"/>
              <a:t> allows the public to request copies of government records. Some records are exempt from disclosure. Agencies need to immediately cease all destruction of relevant records when request is received. It is important to notify information technology staff about relevant electronic records, so they can protect them from deletion until the request is filled. If a record still exists when a FOIA request is received, it must be evaluated by the Agency Head for release. This process is time consuming, labor intensive, and expensive. Fees may or may not be charged but regardless most fees are not sufficient to cover the total costs of retrieving the records. Time spent responding to requests is time lost for regular duties. Only authorized people should release records to requestors. However, if records are destroyed on a regular basis ( in accordance with an approved Retention and Disposal Schedule) they may no longer exist when a request is received.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30</a:t>
            </a:fld>
            <a:endParaRPr lang="en-US"/>
          </a:p>
        </p:txBody>
      </p:sp>
    </p:spTree>
    <p:extLst>
      <p:ext uri="{BB962C8B-B14F-4D97-AF65-F5344CB8AC3E}">
        <p14:creationId xmlns:p14="http://schemas.microsoft.com/office/powerpoint/2010/main" val="3211612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litigation, parties can request copies of records</a:t>
            </a:r>
            <a:r>
              <a:rPr lang="en-US" baseline="0" dirty="0" smtClean="0"/>
              <a:t> they consider to be relevant evidence to the case. These requests are called a litigation hold notice or discovery hold notice. Records that are exempt from disclosure under FOIA or other laws could be admitted as evidence for litigation. This is a decision that is negotiated between the lawyers and the judge in the case. Agencies need to immediately cease all destruction of relevant records when litigation is imminent.  They do not want to be charged with destroying evidence. It is important that agencies notify IT staff about relevant electronic records, so they can protect them from deletion until the case is closed. If a requested record still exists when a litigation hold notice is received, it must be evaluated by legal counsel for release. Again, this process is time consuming, labor intensive and expensive. Most litigation costs cannot be recovered. The time spent responding to litigation is time lost for regular duties. Only authorized people should release records for litigation. Again, if records are destroyed 9in accordance with approved Retention and Disposal Schedules) they may no longer exist when a litigation hold notice is received. Agencies should contact their legal counsel for additional information on litigation holds policies and procedures for individual agencies.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31</a:t>
            </a:fld>
            <a:endParaRPr lang="en-US"/>
          </a:p>
        </p:txBody>
      </p:sp>
    </p:spTree>
    <p:extLst>
      <p:ext uri="{BB962C8B-B14F-4D97-AF65-F5344CB8AC3E}">
        <p14:creationId xmlns:p14="http://schemas.microsoft.com/office/powerpoint/2010/main" val="1736914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objectives of this class are for employees to understand what a record is, which records need to be kept, what a Retention </a:t>
            </a:r>
            <a:r>
              <a:rPr lang="en-US" dirty="0" smtClean="0"/>
              <a:t>Schedule </a:t>
            </a:r>
            <a:r>
              <a:rPr lang="en-US" dirty="0" smtClean="0"/>
              <a:t>is, and how schedules help agencies manage their</a:t>
            </a:r>
            <a:r>
              <a:rPr lang="en-US" baseline="0" dirty="0" smtClean="0"/>
              <a:t> records. This is an interactive class and I ask that if you have any questions during this presentation, please feel free to stop me and we will answer questions as best we can.  Please be assured that there are no stupid questions, only stupid answers which puts the pressure back on me.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3</a:t>
            </a:fld>
            <a:endParaRPr lang="en-US"/>
          </a:p>
        </p:txBody>
      </p:sp>
    </p:spTree>
    <p:extLst>
      <p:ext uri="{BB962C8B-B14F-4D97-AF65-F5344CB8AC3E}">
        <p14:creationId xmlns:p14="http://schemas.microsoft.com/office/powerpoint/2010/main" val="926979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to find Records Retention Schedules. They are located on the Secretary of State’s website under the Records Management tab.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32</a:t>
            </a:fld>
            <a:endParaRPr lang="en-US"/>
          </a:p>
        </p:txBody>
      </p:sp>
    </p:spTree>
    <p:extLst>
      <p:ext uri="{BB962C8B-B14F-4D97-AF65-F5344CB8AC3E}">
        <p14:creationId xmlns:p14="http://schemas.microsoft.com/office/powerpoint/2010/main" val="1372486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click on Records Retention Schedules, this listing will appear.  On the left hand side there are all of the approved retention schedules for local governments, and on the right hand side are all of the approved schedules for state government, you can find your individual agency and there is also a listing for schedule 124 which is the general records for State Agencies.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33</a:t>
            </a:fld>
            <a:endParaRPr lang="en-US"/>
          </a:p>
        </p:txBody>
      </p:sp>
    </p:spTree>
    <p:extLst>
      <p:ext uri="{BB962C8B-B14F-4D97-AF65-F5344CB8AC3E}">
        <p14:creationId xmlns:p14="http://schemas.microsoft.com/office/powerpoint/2010/main" val="856818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Schedules can be confusing</a:t>
            </a:r>
            <a:r>
              <a:rPr lang="en-US" baseline="0" dirty="0" smtClean="0"/>
              <a:t> to read.  On the screen is an screen shot of Schedule 124 (General Records for all State Agencies) and it is the portion of 124 that covers some of the series concerning communications. On the left hand side in Column 1 is the schedule number. This is a unique number that is assigned to each record series. Columns 2 and 3 contains the series title and description. Column 4 is the Retention Period. This identifies how long the record will be maintained and identifies who the retention schedule is applicable to and what the process is for retention. If you look at 124-32 which refers to long term communications, you will see that communications that establishes or implements policies that is generated by an Agency Head/CEO/Elected Official/ or Commission Chair needs to be retained for 8 years and then transferred to State Archives. The communications generated by an Administrator or Deputy Administrator needs to be retained for the same 8 years but at the end of the retention policy, it needs to be reviewed by State Archives for possible transfer and all other state employees needs to be retained for 8 years and then can be disposed of. The same record series has a little bit different way to handle the record.</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34</a:t>
            </a:fld>
            <a:endParaRPr lang="en-US"/>
          </a:p>
        </p:txBody>
      </p:sp>
    </p:spTree>
    <p:extLst>
      <p:ext uri="{BB962C8B-B14F-4D97-AF65-F5344CB8AC3E}">
        <p14:creationId xmlns:p14="http://schemas.microsoft.com/office/powerpoint/2010/main" val="912291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Agency – specific schedules cover</a:t>
            </a:r>
            <a:r>
              <a:rPr lang="en-US" baseline="0" dirty="0" smtClean="0"/>
              <a:t> records that are mot listed on the general schedule because of the unique functions of the agency named on the document. Specific schedules always override general schedules when a record is listed on both, because the agency needs a different retention period. The approving agencies and the public expect agencies to follow their schedules and destroy records in accordance with the approved retention periods. Specific schedules may identify the format of a record, </a:t>
            </a:r>
            <a:r>
              <a:rPr lang="en-US" baseline="0" dirty="0" err="1" smtClean="0"/>
              <a:t>ie</a:t>
            </a:r>
            <a:r>
              <a:rPr lang="en-US" baseline="0" dirty="0" smtClean="0"/>
              <a:t>: electronic, microfilm, digital, etc.  Specific schedules and the general schedule are available on the Secretary of State’s website.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35</a:t>
            </a:fld>
            <a:endParaRPr lang="en-US"/>
          </a:p>
        </p:txBody>
      </p:sp>
    </p:spTree>
    <p:extLst>
      <p:ext uri="{BB962C8B-B14F-4D97-AF65-F5344CB8AC3E}">
        <p14:creationId xmlns:p14="http://schemas.microsoft.com/office/powerpoint/2010/main" val="2682785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Retention and Disposal Schedules can help and protect</a:t>
            </a:r>
            <a:r>
              <a:rPr lang="en-US" baseline="0" dirty="0" smtClean="0"/>
              <a:t> agencies, but they are only useful if the agency uses them. Agencies need to review all records (paper and electronic) regularly (for example, monthly or quarterly) to identify which to keep and which to destroy.  Records kept at the State Records Center are evaluated quarterly and disposal notices are sent out for agencies to review and decide on which records they want to retain past the disposal date. When the disposal notice is sent out, it may be a good time to trigger the agency to look at records stored within make a retention decision on those records as well. The Records Management division does not audit agencies to confirm compliance with Retention and Disposal Schedules – it is the agency’s responsibility.  Applying retention saves space (physical and electronic), saves money, and improves retrieval of information.  Physical space within an agency costs the agency money the same as electronic space, but it is not a charge to your monthly bill, only a loss of use of the space occupied.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37</a:t>
            </a:fld>
            <a:endParaRPr lang="en-US"/>
          </a:p>
        </p:txBody>
      </p:sp>
    </p:spTree>
    <p:extLst>
      <p:ext uri="{BB962C8B-B14F-4D97-AF65-F5344CB8AC3E}">
        <p14:creationId xmlns:p14="http://schemas.microsoft.com/office/powerpoint/2010/main" val="593522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a:t>
            </a:r>
            <a:r>
              <a:rPr lang="en-US" baseline="0" dirty="0" smtClean="0"/>
              <a:t> that records be destroyed using appropriate methods. There are three primary methods for destroying records. They include the trash, recycling and confidential destruction. Trash should only be used for materials that are not records, like banana peels. Recycling does not protect confidential information. However confidential destruction ensures that confidential information is not accessed inappropriately. All agencies should have locked containers for confidential records that have on site secured shredding.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38</a:t>
            </a:fld>
            <a:endParaRPr lang="en-US"/>
          </a:p>
        </p:txBody>
      </p:sp>
    </p:spTree>
    <p:extLst>
      <p:ext uri="{BB962C8B-B14F-4D97-AF65-F5344CB8AC3E}">
        <p14:creationId xmlns:p14="http://schemas.microsoft.com/office/powerpoint/2010/main" val="1973021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lot of Retention and Disposal</a:t>
            </a:r>
            <a:r>
              <a:rPr lang="en-US" baseline="0" dirty="0" smtClean="0"/>
              <a:t> and it would be difficult and intimidating to try to memorize them all. The good news is that you don’t have to. They are all available on the secretary of State’s website. Most employees only work with a few record series on a regular basis. If you know which business processes you are responsible for retaining records of, then you can learn the retention periods or look them up. Don\’t worry about the rest unless your recordkeeping responsibilities change. As always, the State Record Center staff is available to help you and the most frequent response that you will get from us is “It depends”  But we will try to help you to find the path to the correct answer.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39</a:t>
            </a:fld>
            <a:endParaRPr lang="en-US"/>
          </a:p>
        </p:txBody>
      </p:sp>
    </p:spTree>
    <p:extLst>
      <p:ext uri="{BB962C8B-B14F-4D97-AF65-F5344CB8AC3E}">
        <p14:creationId xmlns:p14="http://schemas.microsoft.com/office/powerpoint/2010/main" val="3651252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Records Management offers free records management training to state employees. Please coordinate with staff if you would like a training session for your agency.  On line classes should be available</a:t>
            </a:r>
            <a:r>
              <a:rPr lang="en-US" baseline="0" dirty="0" smtClean="0"/>
              <a:t> soon.  Feedback is appreciated at this time for you to tell us how often you would like to meet whether it is quarterly or monthly and what other topics you would like to see.  The next training session will be on email records and two other topics that I </a:t>
            </a:r>
            <a:r>
              <a:rPr lang="en-US" baseline="0" dirty="0" err="1" smtClean="0"/>
              <a:t>forsee</a:t>
            </a:r>
            <a:r>
              <a:rPr lang="en-US" baseline="0" dirty="0" smtClean="0"/>
              <a:t> training to be on will be durable medium and I am planning a breakout work session with staff available to work with agencies on updating retention schedules. Any other suggestions would be welcome.</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48</a:t>
            </a:fld>
            <a:endParaRPr lang="en-US"/>
          </a:p>
        </p:txBody>
      </p:sp>
    </p:spTree>
    <p:extLst>
      <p:ext uri="{BB962C8B-B14F-4D97-AF65-F5344CB8AC3E}">
        <p14:creationId xmlns:p14="http://schemas.microsoft.com/office/powerpoint/2010/main" val="524224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Records</a:t>
            </a:r>
            <a:r>
              <a:rPr lang="en-US" baseline="0" dirty="0" smtClean="0"/>
              <a:t> Management Services operates the State Records Center for state agencies. The facility provides for the storage of inactive records. The State Records Center uses the Records Center database for ease of transfer and storage of state records. All records stored at the facility remain the property of the creating agency and con only be accessed by authorized employees.</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49</a:t>
            </a:fld>
            <a:endParaRPr lang="en-US"/>
          </a:p>
        </p:txBody>
      </p:sp>
    </p:spTree>
    <p:extLst>
      <p:ext uri="{BB962C8B-B14F-4D97-AF65-F5344CB8AC3E}">
        <p14:creationId xmlns:p14="http://schemas.microsoft.com/office/powerpoint/2010/main" val="2238513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contact Records Management Services if you need assistance with records retention, schedules, record keeping systems, imaging needs, or other records management issues. Please feel free to talk with any of us after this class to discuss any needs that you might have and how we may be of assistance.  Please also fill out the evaluation sheet and let us know if you have any comments or suggestions going forward. Thank you so much for your time today and we hope to see you at future meetings.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51</a:t>
            </a:fld>
            <a:endParaRPr lang="en-US"/>
          </a:p>
        </p:txBody>
      </p:sp>
    </p:spTree>
    <p:extLst>
      <p:ext uri="{BB962C8B-B14F-4D97-AF65-F5344CB8AC3E}">
        <p14:creationId xmlns:p14="http://schemas.microsoft.com/office/powerpoint/2010/main" val="395582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Vietnam</a:t>
            </a:r>
            <a:r>
              <a:rPr lang="en-US" baseline="0" dirty="0" smtClean="0"/>
              <a:t> war was escalating and troop levels tripled in 1961 and again in 1962.  Direct American involvement ended in August of 1973. Lawmakers had just undergone the end of the Korean war in 1953 and now were seeing escalation of the Vietnam War. The Cold War was in effect and all in all it was a very unsettling time. The lawmakers in Nebraska were trying to ensure that business in the state would be able to continue and the records would be preserved in these times. Reference Michigan Records Act of 1951. Fire destroyed building after employee started an ash fire from his pipe in a wastebasket to avoid the draft which ultimately caused a three day fire and over $3,000,000 in losses.</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4</a:t>
            </a:fld>
            <a:endParaRPr lang="en-US"/>
          </a:p>
        </p:txBody>
      </p:sp>
    </p:spTree>
    <p:extLst>
      <p:ext uri="{BB962C8B-B14F-4D97-AF65-F5344CB8AC3E}">
        <p14:creationId xmlns:p14="http://schemas.microsoft.com/office/powerpoint/2010/main" val="328570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at </a:t>
            </a:r>
            <a:r>
              <a:rPr lang="en-US" dirty="0" smtClean="0"/>
              <a:t>Records Management are</a:t>
            </a:r>
            <a:r>
              <a:rPr lang="en-US" baseline="0" dirty="0" smtClean="0"/>
              <a:t> responsible for the development, review, and approval of records Retention </a:t>
            </a:r>
            <a:r>
              <a:rPr lang="en-US" baseline="0" dirty="0" smtClean="0"/>
              <a:t>Schedules</a:t>
            </a:r>
            <a:r>
              <a:rPr lang="en-US" baseline="0" dirty="0" smtClean="0"/>
              <a:t>. We also provide  recordkeeping system consulting, imaging and document management services, education and training – like this class, and we provide records storage services. In our records imaging and document management services we are able to handle many different forms of image documenting whether it be microfilm, microfiche, scanning, and other forms of medium.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5</a:t>
            </a:fld>
            <a:endParaRPr lang="en-US"/>
          </a:p>
        </p:txBody>
      </p:sp>
    </p:spTree>
    <p:extLst>
      <p:ext uri="{BB962C8B-B14F-4D97-AF65-F5344CB8AC3E}">
        <p14:creationId xmlns:p14="http://schemas.microsoft.com/office/powerpoint/2010/main" val="262562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do we at Records</a:t>
            </a:r>
            <a:r>
              <a:rPr lang="en-US" baseline="0" dirty="0" smtClean="0"/>
              <a:t> Management work with?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6</a:t>
            </a:fld>
            <a:endParaRPr lang="en-US"/>
          </a:p>
        </p:txBody>
      </p:sp>
    </p:spTree>
    <p:extLst>
      <p:ext uri="{BB962C8B-B14F-4D97-AF65-F5344CB8AC3E}">
        <p14:creationId xmlns:p14="http://schemas.microsoft.com/office/powerpoint/2010/main" val="3310942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Records analysts employed by Records Management are responsible for developing, reviewing, and approving Retention </a:t>
            </a:r>
            <a:r>
              <a:rPr lang="en-US" dirty="0" smtClean="0"/>
              <a:t>Schedules</a:t>
            </a:r>
            <a:r>
              <a:rPr lang="en-US" dirty="0" smtClean="0"/>
              <a:t>, and providing training, document management services, and recordkeeping system</a:t>
            </a:r>
            <a:r>
              <a:rPr lang="en-US" baseline="0" dirty="0" smtClean="0"/>
              <a:t> consulting.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7</a:t>
            </a:fld>
            <a:endParaRPr lang="en-US"/>
          </a:p>
        </p:txBody>
      </p:sp>
    </p:spTree>
    <p:extLst>
      <p:ext uri="{BB962C8B-B14F-4D97-AF65-F5344CB8AC3E}">
        <p14:creationId xmlns:p14="http://schemas.microsoft.com/office/powerpoint/2010/main" val="266505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agency in state government has a Records Management Officer who is appointed by their</a:t>
            </a:r>
            <a:r>
              <a:rPr lang="en-US" baseline="0" dirty="0" smtClean="0"/>
              <a:t> department director. Records Management Officers are responsible for coordinating records management activities for their agency. They are the primary contact person for questions and assistance.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8</a:t>
            </a:fld>
            <a:endParaRPr lang="en-US"/>
          </a:p>
        </p:txBody>
      </p:sp>
    </p:spTree>
    <p:extLst>
      <p:ext uri="{BB962C8B-B14F-4D97-AF65-F5344CB8AC3E}">
        <p14:creationId xmlns:p14="http://schemas.microsoft.com/office/powerpoint/2010/main" val="1661333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certain principles that records management adheres to. First, if any information is recorded on any medium, it is</a:t>
            </a:r>
            <a:r>
              <a:rPr lang="en-US" baseline="0" dirty="0" smtClean="0"/>
              <a:t> a record. (Any medium </a:t>
            </a:r>
            <a:r>
              <a:rPr lang="en-US" baseline="0" dirty="0" err="1" smtClean="0"/>
              <a:t>ie</a:t>
            </a:r>
            <a:r>
              <a:rPr lang="en-US" baseline="0" dirty="0" smtClean="0"/>
              <a:t>. Instant messaging, emails, text messages, letters, paper and electronic forms) Public records are evidence of the activities of government. Destruction of records must be authorized by an approved records Retention and Disposal Schedule. Records need to remain accessible and usable for their entire retention period. Storing records on a floppy disk that no longer works with your computer, is not fulfilling your requirements for record retention.  Finally, every employee who creates, receives, or maintains records has a responsibility for records retention. </a:t>
            </a:r>
            <a:endParaRPr lang="en-US" dirty="0"/>
          </a:p>
        </p:txBody>
      </p:sp>
      <p:sp>
        <p:nvSpPr>
          <p:cNvPr id="4" name="Slide Number Placeholder 3"/>
          <p:cNvSpPr>
            <a:spLocks noGrp="1"/>
          </p:cNvSpPr>
          <p:nvPr>
            <p:ph type="sldNum" sz="quarter" idx="10"/>
          </p:nvPr>
        </p:nvSpPr>
        <p:spPr/>
        <p:txBody>
          <a:bodyPr/>
          <a:lstStyle/>
          <a:p>
            <a:fld id="{90453137-ECCF-4EC8-B457-03A09A4A8871}" type="slidenum">
              <a:rPr lang="en-US" smtClean="0"/>
              <a:t>9</a:t>
            </a:fld>
            <a:endParaRPr lang="en-US"/>
          </a:p>
        </p:txBody>
      </p:sp>
    </p:spTree>
    <p:extLst>
      <p:ext uri="{BB962C8B-B14F-4D97-AF65-F5344CB8AC3E}">
        <p14:creationId xmlns:p14="http://schemas.microsoft.com/office/powerpoint/2010/main" val="3756220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51E9DE-1E2C-4B97-86D4-1B1C126E3409}" type="datetimeFigureOut">
              <a:rPr lang="en-US" smtClean="0"/>
              <a:t>3/6/2017</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B2569EC-F97E-4374-80A1-44E9120B30A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51E9DE-1E2C-4B97-86D4-1B1C126E3409}"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569EC-F97E-4374-80A1-44E9120B30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51E9DE-1E2C-4B97-86D4-1B1C126E3409}"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569EC-F97E-4374-80A1-44E9120B30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51E9DE-1E2C-4B97-86D4-1B1C126E3409}"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569EC-F97E-4374-80A1-44E9120B30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51E9DE-1E2C-4B97-86D4-1B1C126E3409}"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569EC-F97E-4374-80A1-44E9120B30A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51E9DE-1E2C-4B97-86D4-1B1C126E3409}"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569EC-F97E-4374-80A1-44E9120B30A3}"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51E9DE-1E2C-4B97-86D4-1B1C126E3409}"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2569EC-F97E-4374-80A1-44E9120B30A3}"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51E9DE-1E2C-4B97-86D4-1B1C126E3409}"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2569EC-F97E-4374-80A1-44E9120B30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1E9DE-1E2C-4B97-86D4-1B1C126E3409}"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2569EC-F97E-4374-80A1-44E9120B30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51E9DE-1E2C-4B97-86D4-1B1C126E3409}" type="datetimeFigureOut">
              <a:rPr lang="en-US" smtClean="0"/>
              <a:t>3/6/2017</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FB2569EC-F97E-4374-80A1-44E9120B30A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51E9DE-1E2C-4B97-86D4-1B1C126E3409}" type="datetimeFigureOut">
              <a:rPr lang="en-US" smtClean="0"/>
              <a:t>3/6/2017</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FB2569EC-F97E-4374-80A1-44E9120B30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51E9DE-1E2C-4B97-86D4-1B1C126E3409}" type="datetimeFigureOut">
              <a:rPr lang="en-US" smtClean="0"/>
              <a:t>3/6/2017</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B2569EC-F97E-4374-80A1-44E9120B30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sos.ne.gov/dyindex.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Basic Records Management</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  Secretary of State</a:t>
            </a:r>
          </a:p>
          <a:p>
            <a:r>
              <a:rPr lang="en-US" dirty="0" smtClean="0"/>
              <a:t>       State Records Center</a:t>
            </a:r>
          </a:p>
          <a:p>
            <a:r>
              <a:rPr lang="en-US" dirty="0" smtClean="0"/>
              <a:t>                 440 S 8</a:t>
            </a:r>
            <a:r>
              <a:rPr lang="en-US" baseline="30000" dirty="0" smtClean="0"/>
              <a:t>th</a:t>
            </a:r>
            <a:r>
              <a:rPr lang="en-US" dirty="0" smtClean="0"/>
              <a:t> Street, Suite 210</a:t>
            </a:r>
          </a:p>
          <a:p>
            <a:r>
              <a:rPr lang="en-US" dirty="0" smtClean="0"/>
              <a:t>   Lincoln NE 68508</a:t>
            </a:r>
            <a:endParaRPr lang="en-US" dirty="0"/>
          </a:p>
        </p:txBody>
      </p:sp>
      <p:pic>
        <p:nvPicPr>
          <p:cNvPr id="1026" name="Picture 2" descr="R:\Records Management\MARKETING\Neb. State Sea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703572"/>
            <a:ext cx="16002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62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62001"/>
            <a:ext cx="6965245" cy="914400"/>
          </a:xfrm>
        </p:spPr>
        <p:txBody>
          <a:bodyPr/>
          <a:lstStyle/>
          <a:p>
            <a:r>
              <a:rPr lang="en-US" b="1" dirty="0"/>
              <a:t>Records Management Act</a:t>
            </a:r>
          </a:p>
        </p:txBody>
      </p:sp>
      <p:sp>
        <p:nvSpPr>
          <p:cNvPr id="3" name="Content Placeholder 2"/>
          <p:cNvSpPr>
            <a:spLocks noGrp="1"/>
          </p:cNvSpPr>
          <p:nvPr>
            <p:ph idx="1"/>
          </p:nvPr>
        </p:nvSpPr>
        <p:spPr>
          <a:xfrm>
            <a:off x="1463040" y="1676400"/>
            <a:ext cx="6196405" cy="4046669"/>
          </a:xfrm>
        </p:spPr>
        <p:txBody>
          <a:bodyPr>
            <a:normAutofit fontScale="92500" lnSpcReduction="20000"/>
          </a:bodyPr>
          <a:lstStyle/>
          <a:p>
            <a:r>
              <a:rPr lang="en-US" sz="2600" dirty="0"/>
              <a:t>Neb. Rev. Stat. §§ 84-1201 to 84-1227</a:t>
            </a:r>
          </a:p>
          <a:p>
            <a:r>
              <a:rPr lang="en-US" sz="2600" dirty="0"/>
              <a:t>Records retention schedules are your only ongoing source for disposing of records (84-1212.02)</a:t>
            </a:r>
          </a:p>
          <a:p>
            <a:r>
              <a:rPr lang="en-US" sz="2600" dirty="0"/>
              <a:t>Each agency is responsible for having a records officer (84-1207, 84-1207.01)</a:t>
            </a:r>
          </a:p>
          <a:p>
            <a:r>
              <a:rPr lang="en-US" sz="2600" dirty="0"/>
              <a:t>Each agency is responsible for reporting records disposal to the administrator (Secretary of State) (84-1212.02)</a:t>
            </a:r>
          </a:p>
          <a:p>
            <a:r>
              <a:rPr lang="en-US" sz="2600" dirty="0"/>
              <a:t>Criminal penalty for willful destruction of government records (Neb. Rev. Stat. §84-1213)</a:t>
            </a:r>
          </a:p>
          <a:p>
            <a:endParaRPr lang="en-US" sz="26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23570104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296" y="785316"/>
            <a:ext cx="6965245" cy="1087418"/>
          </a:xfrm>
        </p:spPr>
        <p:txBody>
          <a:bodyPr/>
          <a:lstStyle/>
          <a:p>
            <a:r>
              <a:rPr lang="en-US" b="1" dirty="0" smtClean="0"/>
              <a:t>What is a Record?</a:t>
            </a:r>
            <a:endParaRPr lang="en-US" b="1" dirty="0"/>
          </a:p>
        </p:txBody>
      </p:sp>
      <p:sp>
        <p:nvSpPr>
          <p:cNvPr id="3" name="Content Placeholder 2"/>
          <p:cNvSpPr>
            <a:spLocks noGrp="1"/>
          </p:cNvSpPr>
          <p:nvPr>
            <p:ph idx="1"/>
          </p:nvPr>
        </p:nvSpPr>
        <p:spPr>
          <a:xfrm>
            <a:off x="1463040" y="2590801"/>
            <a:ext cx="6196405" cy="3132268"/>
          </a:xfrm>
        </p:spPr>
        <p:txBody>
          <a:bodyPr/>
          <a:lstStyle/>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2285999"/>
            <a:ext cx="22098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057" y="2286000"/>
            <a:ext cx="2371725" cy="1581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3126" y="2320401"/>
            <a:ext cx="2276475" cy="155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325" y="4402356"/>
            <a:ext cx="2209799" cy="1608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0057" y="4455810"/>
            <a:ext cx="2371725" cy="153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3125" y="4481198"/>
            <a:ext cx="2276476" cy="1529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076325" y="1818268"/>
            <a:ext cx="220979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Paper</a:t>
            </a:r>
            <a:endParaRPr lang="en-US" b="1" dirty="0"/>
          </a:p>
        </p:txBody>
      </p:sp>
      <p:sp>
        <p:nvSpPr>
          <p:cNvPr id="16" name="TextBox 15"/>
          <p:cNvSpPr txBox="1"/>
          <p:nvPr/>
        </p:nvSpPr>
        <p:spPr>
          <a:xfrm>
            <a:off x="3430057" y="1799735"/>
            <a:ext cx="237172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Electronic</a:t>
            </a:r>
            <a:endParaRPr lang="en-US" b="1" dirty="0"/>
          </a:p>
        </p:txBody>
      </p:sp>
      <p:sp>
        <p:nvSpPr>
          <p:cNvPr id="18" name="TextBox 17"/>
          <p:cNvSpPr txBox="1"/>
          <p:nvPr/>
        </p:nvSpPr>
        <p:spPr>
          <a:xfrm>
            <a:off x="5987523" y="1799735"/>
            <a:ext cx="224207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Microfilm</a:t>
            </a:r>
            <a:endParaRPr lang="en-US" b="1" dirty="0"/>
          </a:p>
        </p:txBody>
      </p:sp>
      <p:sp>
        <p:nvSpPr>
          <p:cNvPr id="19" name="TextBox 18"/>
          <p:cNvSpPr txBox="1"/>
          <p:nvPr/>
        </p:nvSpPr>
        <p:spPr>
          <a:xfrm>
            <a:off x="1076325" y="3999157"/>
            <a:ext cx="220979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Text</a:t>
            </a:r>
            <a:endParaRPr lang="en-US" b="1" dirty="0"/>
          </a:p>
        </p:txBody>
      </p:sp>
      <p:sp>
        <p:nvSpPr>
          <p:cNvPr id="20" name="TextBox 19"/>
          <p:cNvSpPr txBox="1"/>
          <p:nvPr/>
        </p:nvSpPr>
        <p:spPr>
          <a:xfrm>
            <a:off x="3430058" y="3994087"/>
            <a:ext cx="23717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Microfiche</a:t>
            </a:r>
            <a:endParaRPr lang="en-US" b="1" dirty="0"/>
          </a:p>
        </p:txBody>
      </p:sp>
      <p:sp>
        <p:nvSpPr>
          <p:cNvPr id="21" name="TextBox 20"/>
          <p:cNvSpPr txBox="1"/>
          <p:nvPr/>
        </p:nvSpPr>
        <p:spPr>
          <a:xfrm>
            <a:off x="5970060" y="3999157"/>
            <a:ext cx="227647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Instant Message</a:t>
            </a:r>
            <a:endParaRPr lang="en-US" b="1" dirty="0"/>
          </a:p>
        </p:txBody>
      </p:sp>
    </p:spTree>
    <p:extLst>
      <p:ext uri="{BB962C8B-B14F-4D97-AF65-F5344CB8AC3E}">
        <p14:creationId xmlns:p14="http://schemas.microsoft.com/office/powerpoint/2010/main" val="25002517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Not All Records Are Equal</a:t>
            </a:r>
            <a:endParaRPr lang="en-US" b="1" dirty="0"/>
          </a:p>
        </p:txBody>
      </p:sp>
      <p:sp>
        <p:nvSpPr>
          <p:cNvPr id="3" name="Content Placeholder 2"/>
          <p:cNvSpPr>
            <a:spLocks noGrp="1"/>
          </p:cNvSpPr>
          <p:nvPr>
            <p:ph idx="1"/>
          </p:nvPr>
        </p:nvSpPr>
        <p:spPr/>
        <p:txBody>
          <a:bodyPr/>
          <a:lstStyle/>
          <a:p>
            <a:r>
              <a:rPr lang="en-US" dirty="0" smtClean="0"/>
              <a:t>Records We Keep</a:t>
            </a:r>
          </a:p>
          <a:p>
            <a:pPr lvl="1"/>
            <a:r>
              <a:rPr lang="en-US" dirty="0" smtClean="0"/>
              <a:t>Essential Records</a:t>
            </a:r>
          </a:p>
          <a:p>
            <a:pPr marL="365760" lvl="1" indent="0">
              <a:buNone/>
            </a:pPr>
            <a:endParaRPr lang="en-US" dirty="0"/>
          </a:p>
          <a:p>
            <a:r>
              <a:rPr lang="en-US" dirty="0" smtClean="0"/>
              <a:t>Records We Don’t Keep</a:t>
            </a:r>
          </a:p>
          <a:p>
            <a:pPr lvl="1"/>
            <a:r>
              <a:rPr lang="en-US" dirty="0"/>
              <a:t>	</a:t>
            </a:r>
            <a:r>
              <a:rPr lang="en-US" dirty="0" smtClean="0"/>
              <a:t>Transitory Records</a:t>
            </a:r>
          </a:p>
          <a:p>
            <a:pPr lvl="1"/>
            <a:r>
              <a:rPr lang="en-US" dirty="0" smtClean="0"/>
              <a:t>	Non – record Materials</a:t>
            </a:r>
          </a:p>
          <a:p>
            <a:pPr lvl="1"/>
            <a:r>
              <a:rPr lang="en-US" dirty="0" smtClean="0"/>
              <a:t>	Personal Records</a:t>
            </a:r>
          </a:p>
        </p:txBody>
      </p:sp>
    </p:spTree>
    <p:extLst>
      <p:ext uri="{BB962C8B-B14F-4D97-AF65-F5344CB8AC3E}">
        <p14:creationId xmlns:p14="http://schemas.microsoft.com/office/powerpoint/2010/main" val="31646878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down)">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Essential Records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“Record means any book, document, paper, photograph, microfilm, sound recording, magnetic storage medium, optical storage medium, or other material </a:t>
            </a:r>
            <a:r>
              <a:rPr lang="en-US" b="1" u="sng" dirty="0" smtClean="0">
                <a:effectLst>
                  <a:outerShdw blurRad="38100" dist="38100" dir="2700000" algn="tl">
                    <a:srgbClr val="000000">
                      <a:alpha val="43137"/>
                    </a:srgbClr>
                  </a:outerShdw>
                </a:effectLst>
              </a:rPr>
              <a:t>regardless of physical form</a:t>
            </a:r>
            <a:r>
              <a:rPr lang="en-US" dirty="0" smtClean="0"/>
              <a:t> or characteristics created or received pursuant to law, charter, or ordinance or </a:t>
            </a:r>
            <a:r>
              <a:rPr lang="en-US" b="1" u="sng" dirty="0" smtClean="0"/>
              <a:t>in connection with any other activity relating to or having an effect upon the transaction of public business</a:t>
            </a:r>
            <a:r>
              <a:rPr lang="en-US" dirty="0" smtClean="0"/>
              <a:t>.”</a:t>
            </a:r>
          </a:p>
          <a:p>
            <a:pPr marL="2880360" lvl="8" indent="0">
              <a:buNone/>
            </a:pPr>
            <a:r>
              <a:rPr lang="en-US" dirty="0" smtClean="0"/>
              <a:t>                                    §84-1202(4)</a:t>
            </a:r>
            <a:endParaRPr lang="en-US" dirty="0"/>
          </a:p>
        </p:txBody>
      </p:sp>
    </p:spTree>
    <p:extLst>
      <p:ext uri="{BB962C8B-B14F-4D97-AF65-F5344CB8AC3E}">
        <p14:creationId xmlns:p14="http://schemas.microsoft.com/office/powerpoint/2010/main" val="169437088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Essential Records</a:t>
            </a:r>
            <a:endParaRPr lang="en-US" b="1" dirty="0"/>
          </a:p>
        </p:txBody>
      </p:sp>
      <p:sp>
        <p:nvSpPr>
          <p:cNvPr id="3" name="Content Placeholder 2"/>
          <p:cNvSpPr>
            <a:spLocks noGrp="1"/>
          </p:cNvSpPr>
          <p:nvPr>
            <p:ph idx="1"/>
          </p:nvPr>
        </p:nvSpPr>
        <p:spPr/>
        <p:txBody>
          <a:bodyPr>
            <a:noAutofit/>
          </a:bodyPr>
          <a:lstStyle/>
          <a:p>
            <a:r>
              <a:rPr lang="en-US" sz="2800" dirty="0" smtClean="0"/>
              <a:t>Document how you fulfill your job duties</a:t>
            </a:r>
          </a:p>
          <a:p>
            <a:r>
              <a:rPr lang="en-US" sz="2800" dirty="0" smtClean="0"/>
              <a:t>Documents the functions of your agency</a:t>
            </a:r>
          </a:p>
          <a:p>
            <a:r>
              <a:rPr lang="en-US" sz="2800" dirty="0" smtClean="0"/>
              <a:t>Documents the tasks for which you are the designated record keeper</a:t>
            </a:r>
            <a:endParaRPr lang="en-US" sz="2800" dirty="0"/>
          </a:p>
        </p:txBody>
      </p:sp>
    </p:spTree>
    <p:extLst>
      <p:ext uri="{BB962C8B-B14F-4D97-AF65-F5344CB8AC3E}">
        <p14:creationId xmlns:p14="http://schemas.microsoft.com/office/powerpoint/2010/main" val="394497021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1"/>
            <a:ext cx="6965245" cy="914400"/>
          </a:xfrm>
        </p:spPr>
        <p:txBody>
          <a:bodyPr/>
          <a:lstStyle/>
          <a:p>
            <a:r>
              <a:rPr lang="en-US" b="1" dirty="0" smtClean="0"/>
              <a:t>Essential Records</a:t>
            </a:r>
            <a:endParaRPr lang="en-US" b="1" dirty="0"/>
          </a:p>
        </p:txBody>
      </p:sp>
      <p:sp>
        <p:nvSpPr>
          <p:cNvPr id="3" name="Content Placeholder 2"/>
          <p:cNvSpPr>
            <a:spLocks noGrp="1"/>
          </p:cNvSpPr>
          <p:nvPr>
            <p:ph idx="1"/>
          </p:nvPr>
        </p:nvSpPr>
        <p:spPr>
          <a:xfrm>
            <a:off x="1219200" y="1524000"/>
            <a:ext cx="6781800" cy="4648200"/>
          </a:xfrm>
        </p:spPr>
        <p:txBody>
          <a:bodyPr>
            <a:noAutofit/>
          </a:bodyPr>
          <a:lstStyle/>
          <a:p>
            <a:r>
              <a:rPr lang="en-US" dirty="0" smtClean="0"/>
              <a:t>Retention is governed by Retention and Disposal Schedules </a:t>
            </a:r>
          </a:p>
          <a:p>
            <a:r>
              <a:rPr lang="en-US" dirty="0" smtClean="0"/>
              <a:t>Examples</a:t>
            </a:r>
          </a:p>
          <a:p>
            <a:pPr lvl="1"/>
            <a:r>
              <a:rPr lang="en-US" sz="2400" dirty="0" smtClean="0"/>
              <a:t>Correspondence with general public, customers/clients, other government employees</a:t>
            </a:r>
          </a:p>
          <a:p>
            <a:pPr lvl="1"/>
            <a:r>
              <a:rPr lang="en-US" sz="2400" dirty="0" smtClean="0"/>
              <a:t>Completed applications</a:t>
            </a:r>
          </a:p>
          <a:p>
            <a:pPr lvl="1"/>
            <a:r>
              <a:rPr lang="en-US" sz="2400" dirty="0" smtClean="0"/>
              <a:t>Data</a:t>
            </a:r>
          </a:p>
          <a:p>
            <a:pPr lvl="1"/>
            <a:r>
              <a:rPr lang="en-US" sz="2400" dirty="0" smtClean="0"/>
              <a:t>Photographic evidence</a:t>
            </a:r>
          </a:p>
          <a:p>
            <a:pPr lvl="1"/>
            <a:r>
              <a:rPr lang="en-US" sz="2400" dirty="0" smtClean="0"/>
              <a:t>Reports of findings or activities</a:t>
            </a:r>
          </a:p>
          <a:p>
            <a:pPr lvl="1"/>
            <a:r>
              <a:rPr lang="en-US" sz="2400" dirty="0" smtClean="0"/>
              <a:t>Work calendars</a:t>
            </a:r>
            <a:endParaRPr lang="en-US" sz="2400" dirty="0"/>
          </a:p>
        </p:txBody>
      </p:sp>
    </p:spTree>
    <p:extLst>
      <p:ext uri="{BB962C8B-B14F-4D97-AF65-F5344CB8AC3E}">
        <p14:creationId xmlns:p14="http://schemas.microsoft.com/office/powerpoint/2010/main" val="253307429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1"/>
            <a:ext cx="6965245" cy="990600"/>
          </a:xfrm>
        </p:spPr>
        <p:txBody>
          <a:bodyPr>
            <a:noAutofit/>
          </a:bodyPr>
          <a:lstStyle/>
          <a:p>
            <a:r>
              <a:rPr lang="en-US" sz="3700" b="1" dirty="0" smtClean="0"/>
              <a:t>Examples of Essential Records</a:t>
            </a:r>
            <a:endParaRPr lang="en-US" sz="3700" b="1"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7086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581400"/>
            <a:ext cx="7086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56384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8818"/>
          </a:xfrm>
        </p:spPr>
        <p:txBody>
          <a:bodyPr/>
          <a:lstStyle/>
          <a:p>
            <a:r>
              <a:rPr lang="en-US" b="1" dirty="0" smtClean="0"/>
              <a:t>Outlook Retention Policy</a:t>
            </a:r>
            <a:endParaRPr lang="en-US"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660408"/>
            <a:ext cx="5333999" cy="4435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76677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Creating Essential Records with Personal Resources</a:t>
            </a:r>
            <a:endParaRPr lang="en-US" b="1" dirty="0"/>
          </a:p>
        </p:txBody>
      </p:sp>
      <p:sp>
        <p:nvSpPr>
          <p:cNvPr id="3" name="Content Placeholder 2"/>
          <p:cNvSpPr>
            <a:spLocks noGrp="1"/>
          </p:cNvSpPr>
          <p:nvPr>
            <p:ph idx="1"/>
          </p:nvPr>
        </p:nvSpPr>
        <p:spPr/>
        <p:txBody>
          <a:bodyPr/>
          <a:lstStyle/>
          <a:p>
            <a:r>
              <a:rPr lang="en-US" dirty="0" smtClean="0"/>
              <a:t>Government business conducted using personal resources creates public records</a:t>
            </a:r>
          </a:p>
          <a:p>
            <a:pPr lvl="1"/>
            <a:r>
              <a:rPr lang="en-US" dirty="0" smtClean="0"/>
              <a:t>Personal e-mail account</a:t>
            </a:r>
          </a:p>
          <a:p>
            <a:pPr lvl="1"/>
            <a:r>
              <a:rPr lang="en-US" dirty="0" smtClean="0"/>
              <a:t>Social media tools (such as Facebook or Twitter)</a:t>
            </a:r>
          </a:p>
          <a:p>
            <a:pPr lvl="1"/>
            <a:r>
              <a:rPr lang="en-US" dirty="0" smtClean="0"/>
              <a:t>Personal cell phones</a:t>
            </a:r>
          </a:p>
          <a:p>
            <a:pPr lvl="1"/>
            <a:r>
              <a:rPr lang="en-US" dirty="0" smtClean="0"/>
              <a:t>Home computer</a:t>
            </a:r>
          </a:p>
          <a:p>
            <a:r>
              <a:rPr lang="en-US" dirty="0" smtClean="0"/>
              <a:t>Subject to Retention and Disposal Schedules, as well as litigation.</a:t>
            </a:r>
          </a:p>
          <a:p>
            <a:pPr lvl="1"/>
            <a:endParaRPr lang="en-US" dirty="0"/>
          </a:p>
        </p:txBody>
      </p:sp>
    </p:spTree>
    <p:extLst>
      <p:ext uri="{BB962C8B-B14F-4D97-AF65-F5344CB8AC3E}">
        <p14:creationId xmlns:p14="http://schemas.microsoft.com/office/powerpoint/2010/main" val="341288907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Transitory Records</a:t>
            </a:r>
            <a:endParaRPr lang="en-US" b="1" dirty="0"/>
          </a:p>
        </p:txBody>
      </p:sp>
      <p:sp>
        <p:nvSpPr>
          <p:cNvPr id="3" name="Content Placeholder 2"/>
          <p:cNvSpPr>
            <a:spLocks noGrp="1"/>
          </p:cNvSpPr>
          <p:nvPr>
            <p:ph idx="1"/>
          </p:nvPr>
        </p:nvSpPr>
        <p:spPr>
          <a:xfrm>
            <a:off x="1463040" y="1981200"/>
            <a:ext cx="6196405" cy="3741869"/>
          </a:xfrm>
        </p:spPr>
        <p:txBody>
          <a:bodyPr>
            <a:noAutofit/>
          </a:bodyPr>
          <a:lstStyle/>
          <a:p>
            <a:r>
              <a:rPr lang="en-US" dirty="0" smtClean="0"/>
              <a:t>Examples:</a:t>
            </a:r>
          </a:p>
          <a:p>
            <a:pPr lvl="1"/>
            <a:r>
              <a:rPr lang="en-US" sz="2400" dirty="0" smtClean="0"/>
              <a:t>Records or reminders to do a routine task</a:t>
            </a:r>
          </a:p>
          <a:p>
            <a:pPr lvl="1"/>
            <a:r>
              <a:rPr lang="en-US" sz="2400" dirty="0" smtClean="0"/>
              <a:t>Simple inquiries about policies, office location, hours, etc.</a:t>
            </a:r>
          </a:p>
          <a:p>
            <a:pPr lvl="1"/>
            <a:r>
              <a:rPr lang="en-US" sz="2400" dirty="0" smtClean="0"/>
              <a:t>Information that is published elsewhere, like the internet or a procedure manual</a:t>
            </a:r>
          </a:p>
          <a:p>
            <a:pPr lvl="1"/>
            <a:r>
              <a:rPr lang="en-US" sz="2400" dirty="0" smtClean="0"/>
              <a:t>Temporary documents that are replaced by other records that serve as evidence of the activity</a:t>
            </a:r>
            <a:endParaRPr lang="en-US" sz="2400" dirty="0"/>
          </a:p>
        </p:txBody>
      </p:sp>
    </p:spTree>
    <p:extLst>
      <p:ext uri="{BB962C8B-B14F-4D97-AF65-F5344CB8AC3E}">
        <p14:creationId xmlns:p14="http://schemas.microsoft.com/office/powerpoint/2010/main" val="360283952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935018"/>
          </a:xfrm>
        </p:spPr>
        <p:txBody>
          <a:bodyPr>
            <a:normAutofit/>
          </a:bodyPr>
          <a:lstStyle/>
          <a:p>
            <a:r>
              <a:rPr lang="en-US" sz="4800" b="1" dirty="0" smtClean="0"/>
              <a:t>Overview</a:t>
            </a:r>
            <a:endParaRPr lang="en-US" sz="4800" b="1" dirty="0"/>
          </a:p>
        </p:txBody>
      </p:sp>
      <p:sp>
        <p:nvSpPr>
          <p:cNvPr id="3" name="Content Placeholder 2"/>
          <p:cNvSpPr>
            <a:spLocks noGrp="1"/>
          </p:cNvSpPr>
          <p:nvPr>
            <p:ph idx="1"/>
          </p:nvPr>
        </p:nvSpPr>
        <p:spPr/>
        <p:txBody>
          <a:bodyPr>
            <a:normAutofit/>
          </a:bodyPr>
          <a:lstStyle/>
          <a:p>
            <a:r>
              <a:rPr lang="en-US" sz="2800" dirty="0" smtClean="0"/>
              <a:t>Records Management Introduction</a:t>
            </a:r>
          </a:p>
          <a:p>
            <a:r>
              <a:rPr lang="en-US" sz="2800" dirty="0" smtClean="0"/>
              <a:t>Defining Records</a:t>
            </a:r>
          </a:p>
          <a:p>
            <a:r>
              <a:rPr lang="en-US" sz="2800" dirty="0" smtClean="0"/>
              <a:t>Retention </a:t>
            </a:r>
            <a:r>
              <a:rPr lang="en-US" sz="2800" dirty="0" smtClean="0"/>
              <a:t>Schedules</a:t>
            </a:r>
            <a:endParaRPr lang="en-US" sz="2800" dirty="0" smtClean="0"/>
          </a:p>
          <a:p>
            <a:r>
              <a:rPr lang="en-US" sz="2800" dirty="0" smtClean="0"/>
              <a:t>Preservation of Historical Records</a:t>
            </a:r>
          </a:p>
          <a:p>
            <a:r>
              <a:rPr lang="en-US" sz="2800" dirty="0" smtClean="0"/>
              <a:t>Additional Resources and Services</a:t>
            </a:r>
            <a:endParaRPr lang="en-US" sz="2800" dirty="0"/>
          </a:p>
        </p:txBody>
      </p:sp>
    </p:spTree>
    <p:extLst>
      <p:ext uri="{BB962C8B-B14F-4D97-AF65-F5344CB8AC3E}">
        <p14:creationId xmlns:p14="http://schemas.microsoft.com/office/powerpoint/2010/main" val="257687271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82618"/>
          </a:xfrm>
        </p:spPr>
        <p:txBody>
          <a:bodyPr/>
          <a:lstStyle/>
          <a:p>
            <a:r>
              <a:rPr lang="en-US" b="1" dirty="0" smtClean="0"/>
              <a:t>Non Record Material</a:t>
            </a:r>
            <a:endParaRPr lang="en-US" b="1" dirty="0"/>
          </a:p>
        </p:txBody>
      </p:sp>
      <p:sp>
        <p:nvSpPr>
          <p:cNvPr id="3" name="Content Placeholder 2"/>
          <p:cNvSpPr>
            <a:spLocks noGrp="1"/>
          </p:cNvSpPr>
          <p:nvPr>
            <p:ph idx="1"/>
          </p:nvPr>
        </p:nvSpPr>
        <p:spPr>
          <a:xfrm>
            <a:off x="914400" y="1600200"/>
            <a:ext cx="7391400" cy="4572000"/>
          </a:xfrm>
        </p:spPr>
        <p:txBody>
          <a:bodyPr>
            <a:normAutofit fontScale="85000" lnSpcReduction="20000"/>
          </a:bodyPr>
          <a:lstStyle/>
          <a:p>
            <a:r>
              <a:rPr lang="en-US" sz="2800" dirty="0" smtClean="0"/>
              <a:t>Records relating to agency activities that have temporary value and do not need to be retained once their intended purpose has been fulfilled.</a:t>
            </a:r>
          </a:p>
          <a:p>
            <a:r>
              <a:rPr lang="en-US" sz="2800" dirty="0" smtClean="0"/>
              <a:t>Transitory records can be disposed of when activity is completed.</a:t>
            </a:r>
          </a:p>
          <a:p>
            <a:r>
              <a:rPr lang="en-US" sz="2800" dirty="0" smtClean="0"/>
              <a:t>Examples:</a:t>
            </a:r>
          </a:p>
          <a:p>
            <a:pPr lvl="1"/>
            <a:r>
              <a:rPr lang="en-US" sz="2800" dirty="0" smtClean="0"/>
              <a:t>Requests or reminders to do a routine task</a:t>
            </a:r>
          </a:p>
          <a:p>
            <a:pPr lvl="1"/>
            <a:r>
              <a:rPr lang="en-US" sz="2800" dirty="0" smtClean="0"/>
              <a:t>Simple enquiries about policies, office location, hours, etc.</a:t>
            </a:r>
          </a:p>
          <a:p>
            <a:pPr lvl="1"/>
            <a:r>
              <a:rPr lang="en-US" sz="2800" dirty="0" smtClean="0"/>
              <a:t>Information that is published elsewhere, like the internet or a procedure manual</a:t>
            </a:r>
          </a:p>
          <a:p>
            <a:pPr lvl="1"/>
            <a:r>
              <a:rPr lang="en-US" sz="2800" dirty="0" smtClean="0"/>
              <a:t>Temporary documents that are replaced by other records that serve as evidence of the activity</a:t>
            </a:r>
          </a:p>
          <a:p>
            <a:pPr lvl="1"/>
            <a:endParaRPr lang="en-US" dirty="0"/>
          </a:p>
        </p:txBody>
      </p:sp>
    </p:spTree>
    <p:extLst>
      <p:ext uri="{BB962C8B-B14F-4D97-AF65-F5344CB8AC3E}">
        <p14:creationId xmlns:p14="http://schemas.microsoft.com/office/powerpoint/2010/main" val="211890068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More Non Record Material</a:t>
            </a:r>
            <a:endParaRPr lang="en-US" b="1" dirty="0"/>
          </a:p>
        </p:txBody>
      </p:sp>
      <p:sp>
        <p:nvSpPr>
          <p:cNvPr id="4" name="Content Placeholder 3"/>
          <p:cNvSpPr>
            <a:spLocks noGrp="1"/>
          </p:cNvSpPr>
          <p:nvPr>
            <p:ph idx="1"/>
          </p:nvPr>
        </p:nvSpPr>
        <p:spPr/>
        <p:txBody>
          <a:bodyPr>
            <a:normAutofit lnSpcReduction="10000"/>
          </a:bodyPr>
          <a:lstStyle/>
          <a:p>
            <a:r>
              <a:rPr lang="en-US" dirty="0" smtClean="0"/>
              <a:t>Drafts that are replaced by new or final versions</a:t>
            </a:r>
          </a:p>
          <a:p>
            <a:endParaRPr lang="en-US" dirty="0"/>
          </a:p>
          <a:p>
            <a:r>
              <a:rPr lang="en-US" dirty="0" smtClean="0"/>
              <a:t>Duplicates</a:t>
            </a:r>
          </a:p>
          <a:p>
            <a:pPr lvl="1"/>
            <a:r>
              <a:rPr lang="en-US" dirty="0" smtClean="0"/>
              <a:t>Agencies can decide which format to use for retaining their records, if records exist in multiple formats</a:t>
            </a:r>
          </a:p>
          <a:p>
            <a:pPr lvl="1"/>
            <a:r>
              <a:rPr lang="en-US" dirty="0" smtClean="0"/>
              <a:t>If multiple offices posses the same record, they should communicate with each other about who is responsible for record retention</a:t>
            </a:r>
            <a:endParaRPr lang="en-US" dirty="0"/>
          </a:p>
        </p:txBody>
      </p:sp>
    </p:spTree>
    <p:extLst>
      <p:ext uri="{BB962C8B-B14F-4D97-AF65-F5344CB8AC3E}">
        <p14:creationId xmlns:p14="http://schemas.microsoft.com/office/powerpoint/2010/main" val="352271901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 Records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Records that document non – government business or activities</a:t>
            </a:r>
          </a:p>
          <a:p>
            <a:r>
              <a:rPr lang="en-US" dirty="0" smtClean="0"/>
              <a:t>Document your personal life</a:t>
            </a:r>
          </a:p>
          <a:p>
            <a:pPr lvl="1"/>
            <a:r>
              <a:rPr lang="en-US" dirty="0" smtClean="0"/>
              <a:t>Employee Benefits</a:t>
            </a:r>
          </a:p>
          <a:p>
            <a:pPr lvl="1"/>
            <a:r>
              <a:rPr lang="en-US" dirty="0" smtClean="0"/>
              <a:t>Personal financial accounts</a:t>
            </a:r>
          </a:p>
          <a:p>
            <a:pPr lvl="1"/>
            <a:r>
              <a:rPr lang="en-US" dirty="0" smtClean="0"/>
              <a:t>Social events with co-workers, friends, etc.</a:t>
            </a:r>
          </a:p>
          <a:p>
            <a:pPr lvl="1"/>
            <a:r>
              <a:rPr lang="en-US" dirty="0" smtClean="0"/>
              <a:t>Personal purchases and shopping</a:t>
            </a:r>
          </a:p>
          <a:p>
            <a:r>
              <a:rPr lang="en-US" dirty="0" smtClean="0"/>
              <a:t>Store personal records so they are physically separated from government records</a:t>
            </a:r>
          </a:p>
          <a:p>
            <a:r>
              <a:rPr lang="en-US" dirty="0" smtClean="0"/>
              <a:t>Personal records should not be created and stored using state resources</a:t>
            </a:r>
            <a:endParaRPr lang="en-US" dirty="0"/>
          </a:p>
        </p:txBody>
      </p:sp>
    </p:spTree>
    <p:extLst>
      <p:ext uri="{BB962C8B-B14F-4D97-AF65-F5344CB8AC3E}">
        <p14:creationId xmlns:p14="http://schemas.microsoft.com/office/powerpoint/2010/main" val="383927358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06417"/>
          </a:xfrm>
        </p:spPr>
        <p:txBody>
          <a:bodyPr>
            <a:normAutofit fontScale="90000"/>
          </a:bodyPr>
          <a:lstStyle/>
          <a:p>
            <a:r>
              <a:rPr lang="en-US" b="1" dirty="0" smtClean="0"/>
              <a:t>Use of State Resources</a:t>
            </a:r>
            <a:endParaRPr lang="en-US" b="1" dirty="0"/>
          </a:p>
        </p:txBody>
      </p:sp>
      <p:sp>
        <p:nvSpPr>
          <p:cNvPr id="3" name="Content Placeholder 2"/>
          <p:cNvSpPr>
            <a:spLocks noGrp="1"/>
          </p:cNvSpPr>
          <p:nvPr>
            <p:ph idx="1"/>
          </p:nvPr>
        </p:nvSpPr>
        <p:spPr>
          <a:xfrm>
            <a:off x="990600" y="1524000"/>
            <a:ext cx="7315200" cy="4648200"/>
          </a:xfrm>
        </p:spPr>
        <p:txBody>
          <a:bodyPr>
            <a:normAutofit fontScale="70000" lnSpcReduction="20000"/>
          </a:bodyPr>
          <a:lstStyle/>
          <a:p>
            <a:pPr fontAlgn="t"/>
            <a:endParaRPr lang="en-US" dirty="0"/>
          </a:p>
          <a:p>
            <a:r>
              <a:rPr lang="en-US" b="1" dirty="0" smtClean="0"/>
              <a:t>NITC 7-101: Acceptable Use Policy </a:t>
            </a:r>
          </a:p>
          <a:p>
            <a:r>
              <a:rPr lang="en-US" b="1" dirty="0"/>
              <a:t>1. Purpose and Intent </a:t>
            </a:r>
          </a:p>
          <a:p>
            <a:r>
              <a:rPr lang="en-US" b="1" dirty="0"/>
              <a:t>2. Acceptable Uses</a:t>
            </a:r>
          </a:p>
          <a:p>
            <a:r>
              <a:rPr lang="en-US" dirty="0"/>
              <a:t>The following are acceptable uses of the State Communications System. </a:t>
            </a:r>
          </a:p>
          <a:p>
            <a:r>
              <a:rPr lang="en-US" b="1" dirty="0"/>
              <a:t>2.1</a:t>
            </a:r>
          </a:p>
          <a:p>
            <a:r>
              <a:rPr lang="en-US" dirty="0"/>
              <a:t>For the conduct of state business.</a:t>
            </a:r>
          </a:p>
          <a:p>
            <a:r>
              <a:rPr lang="en-US" b="1" dirty="0"/>
              <a:t>2.2</a:t>
            </a:r>
          </a:p>
          <a:p>
            <a:r>
              <a:rPr lang="en-US" dirty="0"/>
              <a:t>For state government sponsored activities.</a:t>
            </a:r>
          </a:p>
          <a:p>
            <a:r>
              <a:rPr lang="en-US" b="1" dirty="0"/>
              <a:t>2.3</a:t>
            </a:r>
          </a:p>
          <a:p>
            <a:r>
              <a:rPr lang="en-US" dirty="0"/>
              <a:t>For use by state employees and officials for emails, text messaging, local calls, and long-distance calls to children at home, teachers, doctors, daycare centers, baby-sitters, family members, or others to inform them of unexpected schedule changes, and for other essential personal business. Any such use for essential personal business shall be kept to a minimum and shall not interfere with the conduct of state business. A state employee or official shall be responsible for payment or reimbursement of charges, if any, that directly result from any such communication. [Neb. Rev. Stat. § 81-1120.27(1)] </a:t>
            </a:r>
          </a:p>
          <a:p>
            <a:endParaRPr lang="en-US" dirty="0"/>
          </a:p>
        </p:txBody>
      </p:sp>
    </p:spTree>
    <p:extLst>
      <p:ext uri="{BB962C8B-B14F-4D97-AF65-F5344CB8AC3E}">
        <p14:creationId xmlns:p14="http://schemas.microsoft.com/office/powerpoint/2010/main" val="408870556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8818"/>
          </a:xfrm>
        </p:spPr>
        <p:txBody>
          <a:bodyPr>
            <a:normAutofit/>
          </a:bodyPr>
          <a:lstStyle/>
          <a:p>
            <a:r>
              <a:rPr lang="en-US" b="1" dirty="0" smtClean="0"/>
              <a:t>Retention </a:t>
            </a:r>
            <a:r>
              <a:rPr lang="en-US" b="1" dirty="0" smtClean="0"/>
              <a:t>Schedules </a:t>
            </a:r>
            <a:endParaRPr lang="en-US" b="1" dirty="0"/>
          </a:p>
        </p:txBody>
      </p:sp>
      <p:sp>
        <p:nvSpPr>
          <p:cNvPr id="3" name="Content Placeholder 2"/>
          <p:cNvSpPr>
            <a:spLocks noGrp="1"/>
          </p:cNvSpPr>
          <p:nvPr>
            <p:ph idx="1"/>
          </p:nvPr>
        </p:nvSpPr>
        <p:spPr>
          <a:xfrm>
            <a:off x="1463040" y="1752600"/>
            <a:ext cx="6196405" cy="3970469"/>
          </a:xfrm>
        </p:spPr>
        <p:txBody>
          <a:bodyPr>
            <a:normAutofit/>
          </a:bodyPr>
          <a:lstStyle/>
          <a:p>
            <a:pPr marL="0" indent="0" algn="ctr">
              <a:buNone/>
            </a:pPr>
            <a:r>
              <a:rPr lang="en-US" dirty="0" smtClean="0"/>
              <a:t>Foundation of Records Management </a:t>
            </a:r>
            <a:endParaRPr lang="en-US" dirty="0"/>
          </a:p>
          <a:p>
            <a:pPr algn="ct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384" y="2212849"/>
            <a:ext cx="6629400"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00703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Retention </a:t>
            </a:r>
            <a:r>
              <a:rPr lang="en-US" b="1" dirty="0" smtClean="0"/>
              <a:t>Schedules</a:t>
            </a:r>
            <a:endParaRPr lang="en-US" b="1" dirty="0"/>
          </a:p>
        </p:txBody>
      </p:sp>
      <p:sp>
        <p:nvSpPr>
          <p:cNvPr id="3" name="Content Placeholder 2"/>
          <p:cNvSpPr>
            <a:spLocks noGrp="1"/>
          </p:cNvSpPr>
          <p:nvPr>
            <p:ph idx="1"/>
          </p:nvPr>
        </p:nvSpPr>
        <p:spPr/>
        <p:txBody>
          <a:bodyPr/>
          <a:lstStyle/>
          <a:p>
            <a:r>
              <a:rPr lang="en-US" dirty="0" smtClean="0"/>
              <a:t>List records created and maintained by agency</a:t>
            </a:r>
          </a:p>
          <a:p>
            <a:r>
              <a:rPr lang="en-US" dirty="0" smtClean="0"/>
              <a:t>Defines the retention period for records</a:t>
            </a:r>
          </a:p>
          <a:p>
            <a:r>
              <a:rPr lang="en-US" dirty="0" smtClean="0"/>
              <a:t>Provide a legal authorization for destruction</a:t>
            </a:r>
          </a:p>
          <a:p>
            <a:r>
              <a:rPr lang="en-US" dirty="0" smtClean="0"/>
              <a:t>Cover all records, in all formats</a:t>
            </a:r>
          </a:p>
          <a:p>
            <a:r>
              <a:rPr lang="en-US" dirty="0" smtClean="0"/>
              <a:t>Should reflect </a:t>
            </a:r>
            <a:r>
              <a:rPr lang="en-US" u="sng" dirty="0" smtClean="0"/>
              <a:t>current</a:t>
            </a:r>
            <a:r>
              <a:rPr lang="en-US" dirty="0" smtClean="0"/>
              <a:t> organization structure and business policies</a:t>
            </a:r>
          </a:p>
          <a:p>
            <a:endParaRPr lang="en-US" dirty="0"/>
          </a:p>
        </p:txBody>
      </p:sp>
    </p:spTree>
    <p:extLst>
      <p:ext uri="{BB962C8B-B14F-4D97-AF65-F5344CB8AC3E}">
        <p14:creationId xmlns:p14="http://schemas.microsoft.com/office/powerpoint/2010/main" val="205063741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Retention </a:t>
            </a:r>
            <a:r>
              <a:rPr lang="en-US" b="1" dirty="0" smtClean="0"/>
              <a:t>Schedules </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t>Retention of a record is based upon its administrative, legal, historical or fiscal value  (Neb. Rev. Stat. §84-1206(1)(c))</a:t>
            </a:r>
          </a:p>
          <a:p>
            <a:r>
              <a:rPr lang="en-US" dirty="0" smtClean="0"/>
              <a:t>Retention </a:t>
            </a:r>
            <a:r>
              <a:rPr lang="en-US" dirty="0"/>
              <a:t>schedules serve as your guideline for storing and disposing of records, </a:t>
            </a:r>
            <a:r>
              <a:rPr lang="en-US" u="sng" dirty="0"/>
              <a:t>regardless of the media on which they reside</a:t>
            </a:r>
          </a:p>
          <a:p>
            <a:r>
              <a:rPr lang="en-US" dirty="0"/>
              <a:t>Consult your agency specific schedule first, then consult the general records schedule (124 for state agencies/24 for local government agencies)</a:t>
            </a:r>
          </a:p>
          <a:p>
            <a:r>
              <a:rPr lang="en-US" dirty="0"/>
              <a:t>Records not listed on a retention schedule-may request disposal by submitting list of records to the administrator (Secretary of State) to be referred to the State Records Board (Neb. Rev. Stat. §84-1214)</a:t>
            </a:r>
          </a:p>
          <a:p>
            <a:pPr lvl="1"/>
            <a:r>
              <a:rPr lang="en-US" u="sng" dirty="0"/>
              <a:t>Recommended action would be to update schedule</a:t>
            </a:r>
          </a:p>
          <a:p>
            <a:pPr marL="0" indent="0">
              <a:buNone/>
            </a:pPr>
            <a:endParaRPr lang="en-US" dirty="0"/>
          </a:p>
          <a:p>
            <a:endParaRPr lang="en-US" dirty="0"/>
          </a:p>
        </p:txBody>
      </p:sp>
    </p:spTree>
    <p:extLst>
      <p:ext uri="{BB962C8B-B14F-4D97-AF65-F5344CB8AC3E}">
        <p14:creationId xmlns:p14="http://schemas.microsoft.com/office/powerpoint/2010/main" val="323361075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Schedule Approval Process</a:t>
            </a:r>
            <a:endParaRPr lang="en-US" b="1" dirty="0"/>
          </a:p>
        </p:txBody>
      </p:sp>
      <p:sp>
        <p:nvSpPr>
          <p:cNvPr id="3" name="Content Placeholder 2"/>
          <p:cNvSpPr>
            <a:spLocks noGrp="1"/>
          </p:cNvSpPr>
          <p:nvPr>
            <p:ph idx="1"/>
          </p:nvPr>
        </p:nvSpPr>
        <p:spPr/>
        <p:txBody>
          <a:bodyPr/>
          <a:lstStyle/>
          <a:p>
            <a:r>
              <a:rPr lang="en-US" dirty="0" smtClean="0"/>
              <a:t>Approved schedules are legal documents</a:t>
            </a:r>
          </a:p>
          <a:p>
            <a:r>
              <a:rPr lang="en-US" dirty="0" smtClean="0"/>
              <a:t>Schedules are approved by:</a:t>
            </a:r>
          </a:p>
          <a:p>
            <a:pPr lvl="1"/>
            <a:r>
              <a:rPr lang="en-US" dirty="0" smtClean="0"/>
              <a:t>Agency representative</a:t>
            </a:r>
          </a:p>
          <a:p>
            <a:pPr lvl="1"/>
            <a:r>
              <a:rPr lang="en-US" dirty="0" smtClean="0"/>
              <a:t>Records Management Analyst</a:t>
            </a:r>
          </a:p>
          <a:p>
            <a:pPr lvl="1"/>
            <a:r>
              <a:rPr lang="en-US" dirty="0" smtClean="0"/>
              <a:t>Nebraska State Archivist</a:t>
            </a:r>
          </a:p>
          <a:p>
            <a:pPr lvl="1"/>
            <a:r>
              <a:rPr lang="en-US" dirty="0" smtClean="0"/>
              <a:t>Nebraska State Auditor</a:t>
            </a:r>
          </a:p>
          <a:p>
            <a:pPr lvl="1"/>
            <a:r>
              <a:rPr lang="en-US" dirty="0" smtClean="0"/>
              <a:t>Secretary of State – State Records Administrator</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257800"/>
            <a:ext cx="77598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2392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Determining Retention Periods</a:t>
            </a:r>
            <a:endParaRPr lang="en-US" b="1" dirty="0"/>
          </a:p>
        </p:txBody>
      </p:sp>
      <p:sp>
        <p:nvSpPr>
          <p:cNvPr id="3" name="Content Placeholder 2"/>
          <p:cNvSpPr>
            <a:spLocks noGrp="1"/>
          </p:cNvSpPr>
          <p:nvPr>
            <p:ph idx="1"/>
          </p:nvPr>
        </p:nvSpPr>
        <p:spPr/>
        <p:txBody>
          <a:bodyPr>
            <a:normAutofit/>
          </a:bodyPr>
          <a:lstStyle/>
          <a:p>
            <a:r>
              <a:rPr lang="en-US" dirty="0" smtClean="0"/>
              <a:t>Keep records as long as they have:</a:t>
            </a:r>
          </a:p>
          <a:p>
            <a:pPr lvl="1"/>
            <a:r>
              <a:rPr lang="en-US" sz="2400" dirty="0" smtClean="0"/>
              <a:t>Operational/Administrative Value</a:t>
            </a:r>
          </a:p>
          <a:p>
            <a:pPr lvl="1"/>
            <a:r>
              <a:rPr lang="en-US" sz="2400" dirty="0" smtClean="0"/>
              <a:t>Fiscal Value</a:t>
            </a:r>
          </a:p>
          <a:p>
            <a:pPr lvl="1"/>
            <a:r>
              <a:rPr lang="en-US" sz="2400" dirty="0" smtClean="0"/>
              <a:t>Legal Value</a:t>
            </a:r>
          </a:p>
          <a:p>
            <a:pPr lvl="1"/>
            <a:r>
              <a:rPr lang="en-US" sz="2400" dirty="0" smtClean="0"/>
              <a:t>Historical/Archival Value</a:t>
            </a:r>
          </a:p>
          <a:p>
            <a:pPr marL="365760" lvl="1" indent="0">
              <a:buNone/>
            </a:pPr>
            <a:endParaRPr lang="en-US" sz="2400" dirty="0"/>
          </a:p>
          <a:p>
            <a:pPr marL="274320" lvl="1"/>
            <a:r>
              <a:rPr lang="en-US" sz="2400" dirty="0" smtClean="0"/>
              <a:t>Destroy records when their value ceases to exist</a:t>
            </a:r>
            <a:endParaRPr lang="en-US" sz="2400" dirty="0"/>
          </a:p>
        </p:txBody>
      </p:sp>
    </p:spTree>
    <p:extLst>
      <p:ext uri="{BB962C8B-B14F-4D97-AF65-F5344CB8AC3E}">
        <p14:creationId xmlns:p14="http://schemas.microsoft.com/office/powerpoint/2010/main" val="329223171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0"/>
            <a:ext cx="6965245" cy="1066801"/>
          </a:xfrm>
        </p:spPr>
        <p:txBody>
          <a:bodyPr>
            <a:normAutofit fontScale="90000"/>
          </a:bodyPr>
          <a:lstStyle/>
          <a:p>
            <a:r>
              <a:rPr lang="en-US" b="1" dirty="0" smtClean="0"/>
              <a:t>Why follow a Retention Schedule?</a:t>
            </a:r>
            <a:endParaRPr lang="en-US" b="1" dirty="0"/>
          </a:p>
        </p:txBody>
      </p:sp>
      <p:sp>
        <p:nvSpPr>
          <p:cNvPr id="3" name="Content Placeholder 2"/>
          <p:cNvSpPr>
            <a:spLocks noGrp="1"/>
          </p:cNvSpPr>
          <p:nvPr>
            <p:ph idx="1"/>
          </p:nvPr>
        </p:nvSpPr>
        <p:spPr>
          <a:xfrm>
            <a:off x="838200" y="1752600"/>
            <a:ext cx="7467600" cy="4495800"/>
          </a:xfrm>
        </p:spPr>
        <p:txBody>
          <a:bodyPr>
            <a:noAutofit/>
          </a:bodyPr>
          <a:lstStyle/>
          <a:p>
            <a:r>
              <a:rPr lang="en-US" sz="2200" dirty="0" smtClean="0"/>
              <a:t>Risks associated with keeping records too long</a:t>
            </a:r>
          </a:p>
          <a:p>
            <a:pPr lvl="1"/>
            <a:r>
              <a:rPr lang="en-US" dirty="0" smtClean="0"/>
              <a:t>Wastes space</a:t>
            </a:r>
          </a:p>
          <a:p>
            <a:pPr lvl="1"/>
            <a:r>
              <a:rPr lang="en-US" dirty="0" smtClean="0"/>
              <a:t>Harder to find records you need</a:t>
            </a:r>
          </a:p>
          <a:p>
            <a:pPr lvl="1"/>
            <a:r>
              <a:rPr lang="en-US" dirty="0" smtClean="0"/>
              <a:t>Records must be reviewed for transparency and litigation</a:t>
            </a:r>
          </a:p>
          <a:p>
            <a:pPr marL="274320" lvl="1"/>
            <a:r>
              <a:rPr lang="en-US" dirty="0" smtClean="0"/>
              <a:t>Risks associated with destroying records too soon</a:t>
            </a:r>
          </a:p>
          <a:p>
            <a:pPr lvl="1" indent="-342900"/>
            <a:r>
              <a:rPr lang="en-US" dirty="0" smtClean="0"/>
              <a:t>Violation of laws</a:t>
            </a:r>
          </a:p>
          <a:p>
            <a:pPr marL="548640" lvl="2"/>
            <a:r>
              <a:rPr lang="en-US" sz="2200" dirty="0" smtClean="0"/>
              <a:t>Exposes agency to liability if records are requested via auditing, litigation, etc.</a:t>
            </a:r>
          </a:p>
          <a:p>
            <a:pPr marL="274320" lvl="1"/>
            <a:r>
              <a:rPr lang="en-US" dirty="0" smtClean="0"/>
              <a:t>Avoid random record purging by establishing a routine within the normal course of business for destroying records.</a:t>
            </a:r>
          </a:p>
        </p:txBody>
      </p:sp>
    </p:spTree>
    <p:extLst>
      <p:ext uri="{BB962C8B-B14F-4D97-AF65-F5344CB8AC3E}">
        <p14:creationId xmlns:p14="http://schemas.microsoft.com/office/powerpoint/2010/main" val="30908735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 understand:</a:t>
            </a:r>
          </a:p>
          <a:p>
            <a:pPr lvl="1"/>
            <a:r>
              <a:rPr lang="en-US" dirty="0" smtClean="0"/>
              <a:t>What a record is</a:t>
            </a:r>
          </a:p>
          <a:p>
            <a:pPr lvl="1"/>
            <a:r>
              <a:rPr lang="en-US" dirty="0" smtClean="0"/>
              <a:t>Which records need to be kept</a:t>
            </a:r>
          </a:p>
          <a:p>
            <a:pPr lvl="1"/>
            <a:r>
              <a:rPr lang="en-US" dirty="0" smtClean="0"/>
              <a:t>What a Retention </a:t>
            </a:r>
            <a:r>
              <a:rPr lang="en-US" dirty="0" smtClean="0"/>
              <a:t>Schedule </a:t>
            </a:r>
            <a:r>
              <a:rPr lang="en-US" dirty="0" smtClean="0"/>
              <a:t>is</a:t>
            </a:r>
          </a:p>
          <a:p>
            <a:pPr lvl="1"/>
            <a:r>
              <a:rPr lang="en-US" dirty="0" smtClean="0"/>
              <a:t>How schedules help agencies manage their </a:t>
            </a:r>
            <a:r>
              <a:rPr lang="en-US" dirty="0" smtClean="0"/>
              <a:t>records</a:t>
            </a:r>
            <a:endParaRPr lang="en-US" dirty="0"/>
          </a:p>
        </p:txBody>
      </p:sp>
      <p:sp>
        <p:nvSpPr>
          <p:cNvPr id="2" name="Title 1"/>
          <p:cNvSpPr>
            <a:spLocks noGrp="1"/>
          </p:cNvSpPr>
          <p:nvPr>
            <p:ph type="title"/>
          </p:nvPr>
        </p:nvSpPr>
        <p:spPr/>
        <p:txBody>
          <a:bodyPr>
            <a:normAutofit/>
          </a:bodyPr>
          <a:lstStyle/>
          <a:p>
            <a:r>
              <a:rPr lang="en-US" sz="4800" b="1" dirty="0" smtClean="0"/>
              <a:t>Learning Objectives</a:t>
            </a:r>
            <a:endParaRPr lang="en-US" sz="4800" b="1" dirty="0"/>
          </a:p>
        </p:txBody>
      </p:sp>
    </p:spTree>
    <p:extLst>
      <p:ext uri="{BB962C8B-B14F-4D97-AF65-F5344CB8AC3E}">
        <p14:creationId xmlns:p14="http://schemas.microsoft.com/office/powerpoint/2010/main" val="12490387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Freedom of Information Act</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FOIA allows the public to request copies of government records</a:t>
            </a:r>
          </a:p>
          <a:p>
            <a:r>
              <a:rPr lang="en-US" dirty="0" smtClean="0"/>
              <a:t>Immediately cease all destruction of relevant records when a request is received</a:t>
            </a:r>
          </a:p>
          <a:p>
            <a:r>
              <a:rPr lang="en-US" dirty="0" smtClean="0"/>
              <a:t>Contact Agency Head, Records Officer and IT staff immediately</a:t>
            </a:r>
          </a:p>
          <a:p>
            <a:r>
              <a:rPr lang="en-US" dirty="0" smtClean="0"/>
              <a:t>Agency Head will determine what is released</a:t>
            </a:r>
          </a:p>
          <a:p>
            <a:r>
              <a:rPr lang="en-US" dirty="0" smtClean="0"/>
              <a:t>If records are destroyed on a regular basis (in accordance with approved Retention and Disposal Schedules), they may no longer exist when a FOIA request is received</a:t>
            </a:r>
            <a:endParaRPr lang="en-US" dirty="0"/>
          </a:p>
        </p:txBody>
      </p:sp>
    </p:spTree>
    <p:extLst>
      <p:ext uri="{BB962C8B-B14F-4D97-AF65-F5344CB8AC3E}">
        <p14:creationId xmlns:p14="http://schemas.microsoft.com/office/powerpoint/2010/main" val="253886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Litigation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Parties to a lawsuit can request records they consider to be relevant evidence to the case</a:t>
            </a:r>
          </a:p>
          <a:p>
            <a:r>
              <a:rPr lang="en-US" dirty="0" smtClean="0"/>
              <a:t>Immediately cease all destruction of relevant records when litigation is anticipated</a:t>
            </a:r>
          </a:p>
          <a:p>
            <a:r>
              <a:rPr lang="en-US" dirty="0" smtClean="0"/>
              <a:t>Contact Agency Head and information technology staff immediately</a:t>
            </a:r>
          </a:p>
          <a:p>
            <a:r>
              <a:rPr lang="en-US" dirty="0" smtClean="0"/>
              <a:t>Legal counsel or Department of Attorney General will determine what is released</a:t>
            </a:r>
          </a:p>
          <a:p>
            <a:r>
              <a:rPr lang="en-US" dirty="0" smtClean="0"/>
              <a:t>If records are destroyed on a regular basis (in accordance with approved Retention and Disposal Schedules), they may no longer exist when a litigation hold notice is received</a:t>
            </a:r>
            <a:endParaRPr lang="en-US" dirty="0"/>
          </a:p>
        </p:txBody>
      </p:sp>
    </p:spTree>
    <p:extLst>
      <p:ext uri="{BB962C8B-B14F-4D97-AF65-F5344CB8AC3E}">
        <p14:creationId xmlns:p14="http://schemas.microsoft.com/office/powerpoint/2010/main" val="234701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8818"/>
          </a:xfrm>
        </p:spPr>
        <p:txBody>
          <a:bodyPr>
            <a:noAutofit/>
          </a:bodyPr>
          <a:lstStyle/>
          <a:p>
            <a:r>
              <a:rPr lang="en-US" sz="4000" b="1" dirty="0" smtClean="0"/>
              <a:t>Records Retention Schedules</a:t>
            </a:r>
            <a:endParaRPr lang="en-US" sz="4000" b="1"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828800"/>
            <a:ext cx="6858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188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06418"/>
          </a:xfrm>
        </p:spPr>
        <p:txBody>
          <a:bodyPr>
            <a:normAutofit fontScale="90000"/>
          </a:bodyPr>
          <a:lstStyle/>
          <a:p>
            <a:r>
              <a:rPr lang="en-US" b="1" dirty="0" smtClean="0"/>
              <a:t>Schedules</a:t>
            </a:r>
            <a:r>
              <a:rPr lang="en-US" dirty="0" smtClean="0"/>
              <a:t> </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019800" cy="412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759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06418"/>
          </a:xfrm>
        </p:spPr>
        <p:txBody>
          <a:bodyPr>
            <a:normAutofit fontScale="90000"/>
          </a:bodyPr>
          <a:lstStyle/>
          <a:p>
            <a:r>
              <a:rPr lang="en-US" b="1" dirty="0" smtClean="0"/>
              <a:t>Records Retention Schedules</a:t>
            </a:r>
            <a:endParaRPr lang="en-US"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296177"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814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Agency Specific Schedules</a:t>
            </a:r>
            <a:endParaRPr lang="en-US" b="1" dirty="0"/>
          </a:p>
        </p:txBody>
      </p:sp>
      <p:sp>
        <p:nvSpPr>
          <p:cNvPr id="3" name="Content Placeholder 2"/>
          <p:cNvSpPr>
            <a:spLocks noGrp="1"/>
          </p:cNvSpPr>
          <p:nvPr>
            <p:ph idx="1"/>
          </p:nvPr>
        </p:nvSpPr>
        <p:spPr/>
        <p:txBody>
          <a:bodyPr/>
          <a:lstStyle/>
          <a:p>
            <a:r>
              <a:rPr lang="en-US" dirty="0" smtClean="0"/>
              <a:t>Cover records that are unique to the agency</a:t>
            </a:r>
          </a:p>
          <a:p>
            <a:r>
              <a:rPr lang="en-US" dirty="0" smtClean="0"/>
              <a:t>Cover records not listed on general schedule</a:t>
            </a:r>
          </a:p>
          <a:p>
            <a:r>
              <a:rPr lang="en-US" dirty="0" smtClean="0"/>
              <a:t>Specific schedules override general schedules when records are listed on both</a:t>
            </a:r>
          </a:p>
          <a:p>
            <a:r>
              <a:rPr lang="en-US" dirty="0" smtClean="0"/>
              <a:t>Retention periods are absolute minimums and maximums</a:t>
            </a:r>
          </a:p>
          <a:p>
            <a:r>
              <a:rPr lang="en-US" dirty="0" smtClean="0"/>
              <a:t>May identify the format of a record</a:t>
            </a:r>
          </a:p>
          <a:p>
            <a:r>
              <a:rPr lang="en-US" dirty="0" smtClean="0"/>
              <a:t>Published on the Secretary of State website</a:t>
            </a:r>
            <a:endParaRPr lang="en-US" dirty="0"/>
          </a:p>
        </p:txBody>
      </p:sp>
    </p:spTree>
    <p:extLst>
      <p:ext uri="{BB962C8B-B14F-4D97-AF65-F5344CB8AC3E}">
        <p14:creationId xmlns:p14="http://schemas.microsoft.com/office/powerpoint/2010/main" val="2883757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Updating your Retention Schedule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It is the responsibility of the agency to periodically update their retention schedule</a:t>
            </a:r>
          </a:p>
          <a:p>
            <a:r>
              <a:rPr lang="en-US" dirty="0" smtClean="0"/>
              <a:t>Staff at the State Records Center is available to assist in this process</a:t>
            </a:r>
          </a:p>
          <a:p>
            <a:r>
              <a:rPr lang="en-US" dirty="0"/>
              <a:t>Review your agency specific schedule every year</a:t>
            </a:r>
          </a:p>
          <a:p>
            <a:pPr marL="0" indent="0">
              <a:buNone/>
            </a:pPr>
            <a:r>
              <a:rPr lang="en-US" dirty="0"/>
              <a:t>	-Legislation changes</a:t>
            </a:r>
          </a:p>
          <a:p>
            <a:pPr marL="0" indent="0">
              <a:buNone/>
            </a:pPr>
            <a:r>
              <a:rPr lang="en-US" dirty="0"/>
              <a:t>	-Policy changes</a:t>
            </a:r>
          </a:p>
          <a:p>
            <a:pPr marL="0" indent="0">
              <a:buNone/>
            </a:pPr>
            <a:r>
              <a:rPr lang="en-US" dirty="0"/>
              <a:t>	-Technology changes</a:t>
            </a:r>
          </a:p>
          <a:p>
            <a:r>
              <a:rPr lang="en-US" dirty="0"/>
              <a:t>Need to have subject matter experts, technology experts, executives, and legal involved in your retention program</a:t>
            </a:r>
          </a:p>
          <a:p>
            <a:endParaRPr lang="en-US" dirty="0" smtClean="0"/>
          </a:p>
          <a:p>
            <a:endParaRPr lang="en-US" dirty="0"/>
          </a:p>
        </p:txBody>
      </p:sp>
    </p:spTree>
    <p:extLst>
      <p:ext uri="{BB962C8B-B14F-4D97-AF65-F5344CB8AC3E}">
        <p14:creationId xmlns:p14="http://schemas.microsoft.com/office/powerpoint/2010/main" val="446207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Applying Retention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All records need to be reviewed regularly</a:t>
            </a:r>
          </a:p>
          <a:p>
            <a:r>
              <a:rPr lang="en-US" dirty="0" smtClean="0"/>
              <a:t>Identify which records to keep and which to destroy</a:t>
            </a:r>
          </a:p>
          <a:p>
            <a:pPr lvl="1"/>
            <a:r>
              <a:rPr lang="en-US" dirty="0" smtClean="0"/>
              <a:t>Records stored at the State Records Center are evaluated and staff will work with agencies on disposal quarterly</a:t>
            </a:r>
          </a:p>
          <a:p>
            <a:pPr marL="274320" lvl="1"/>
            <a:r>
              <a:rPr lang="en-US" dirty="0" smtClean="0"/>
              <a:t>Agency Directors must designate a records officer to ensure compliance with schedules</a:t>
            </a:r>
          </a:p>
          <a:p>
            <a:pPr marL="274320" lvl="1"/>
            <a:r>
              <a:rPr lang="en-US" dirty="0" smtClean="0"/>
              <a:t>Applying retention saves space (physical and electronic), saves money, and improves retrieval of information. </a:t>
            </a:r>
          </a:p>
          <a:p>
            <a:pPr marL="365760" lvl="1" indent="0">
              <a:buNone/>
            </a:pPr>
            <a:endParaRPr lang="en-US" dirty="0"/>
          </a:p>
        </p:txBody>
      </p:sp>
    </p:spTree>
    <p:extLst>
      <p:ext uri="{BB962C8B-B14F-4D97-AF65-F5344CB8AC3E}">
        <p14:creationId xmlns:p14="http://schemas.microsoft.com/office/powerpoint/2010/main" val="27790322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1"/>
            <a:ext cx="6965245" cy="990600"/>
          </a:xfrm>
        </p:spPr>
        <p:txBody>
          <a:bodyPr>
            <a:normAutofit fontScale="90000"/>
          </a:bodyPr>
          <a:lstStyle/>
          <a:p>
            <a:r>
              <a:rPr lang="en-US" b="1" dirty="0" smtClean="0"/>
              <a:t>Destroy Records Appropriately</a:t>
            </a:r>
            <a:endParaRPr lang="en-US" b="1" dirty="0"/>
          </a:p>
        </p:txBody>
      </p:sp>
      <p:sp>
        <p:nvSpPr>
          <p:cNvPr id="3" name="Content Placeholder 2"/>
          <p:cNvSpPr>
            <a:spLocks noGrp="1"/>
          </p:cNvSpPr>
          <p:nvPr>
            <p:ph idx="1"/>
          </p:nvPr>
        </p:nvSpPr>
        <p:spPr>
          <a:xfrm>
            <a:off x="838200" y="1828800"/>
            <a:ext cx="7543800" cy="4358905"/>
          </a:xfrm>
        </p:spPr>
        <p:txBody>
          <a:bodyPr/>
          <a:lstStyle/>
          <a:p>
            <a:r>
              <a:rPr lang="en-US" sz="2200" dirty="0" smtClean="0"/>
              <a:t>Trash:  Used for materials that are not records</a:t>
            </a:r>
          </a:p>
          <a:p>
            <a:pPr lvl="1"/>
            <a:r>
              <a:rPr lang="en-US" dirty="0" smtClean="0"/>
              <a:t>Material is sent to an open landfill</a:t>
            </a:r>
          </a:p>
          <a:p>
            <a:pPr marL="274320" lvl="1"/>
            <a:r>
              <a:rPr lang="en-US" dirty="0" smtClean="0"/>
              <a:t>Recycling: used for records that do not contain confidential or sensitive information</a:t>
            </a:r>
          </a:p>
          <a:p>
            <a:pPr marL="548640" lvl="2"/>
            <a:r>
              <a:rPr lang="en-US" sz="2200" dirty="0" smtClean="0"/>
              <a:t>Material is not destroyed until it is re-purposed at the paper mill</a:t>
            </a:r>
          </a:p>
          <a:p>
            <a:pPr marL="274320" lvl="2"/>
            <a:r>
              <a:rPr lang="en-US" sz="2200" dirty="0" smtClean="0"/>
              <a:t>Confidential Destruction: used to prevent inappropriate release or re-construction of material</a:t>
            </a:r>
          </a:p>
          <a:p>
            <a:pPr marL="640080" lvl="3"/>
            <a:r>
              <a:rPr lang="en-US" sz="2200" dirty="0" smtClean="0"/>
              <a:t>Materiel is on site security shredded</a:t>
            </a:r>
          </a:p>
          <a:p>
            <a:pPr marL="548640" lvl="2"/>
            <a:endParaRPr lang="en-US"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5181600"/>
            <a:ext cx="762000" cy="9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356" y="5215128"/>
            <a:ext cx="883340" cy="9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181600"/>
            <a:ext cx="1143000" cy="9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3123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Tip : Know Your Records</a:t>
            </a:r>
            <a:endParaRPr lang="en-US" b="1" dirty="0"/>
          </a:p>
        </p:txBody>
      </p:sp>
      <p:sp>
        <p:nvSpPr>
          <p:cNvPr id="3" name="Content Placeholder 2"/>
          <p:cNvSpPr>
            <a:spLocks noGrp="1"/>
          </p:cNvSpPr>
          <p:nvPr>
            <p:ph idx="1"/>
          </p:nvPr>
        </p:nvSpPr>
        <p:spPr/>
        <p:txBody>
          <a:bodyPr/>
          <a:lstStyle/>
          <a:p>
            <a:r>
              <a:rPr lang="en-US" dirty="0" smtClean="0"/>
              <a:t>There are a lot of Retention </a:t>
            </a:r>
            <a:r>
              <a:rPr lang="en-US" dirty="0" smtClean="0"/>
              <a:t>Schedules</a:t>
            </a:r>
            <a:endParaRPr lang="en-US" dirty="0" smtClean="0"/>
          </a:p>
          <a:p>
            <a:pPr lvl="1"/>
            <a:r>
              <a:rPr lang="en-US" dirty="0" smtClean="0"/>
              <a:t>You don’t have to memorize them!!</a:t>
            </a:r>
          </a:p>
          <a:p>
            <a:pPr marL="274320" lvl="1"/>
            <a:r>
              <a:rPr lang="en-US" dirty="0" smtClean="0"/>
              <a:t>Most employees work with only a few record series on a regular basis</a:t>
            </a:r>
          </a:p>
          <a:p>
            <a:pPr marL="274320" lvl="1"/>
            <a:r>
              <a:rPr lang="en-US" dirty="0" smtClean="0"/>
              <a:t>Learn where to find the retention schedules for the records you are responsible for regularly</a:t>
            </a:r>
          </a:p>
          <a:p>
            <a:pPr lvl="1"/>
            <a:endParaRPr lang="en-US" dirty="0"/>
          </a:p>
        </p:txBody>
      </p:sp>
    </p:spTree>
    <p:extLst>
      <p:ext uri="{BB962C8B-B14F-4D97-AF65-F5344CB8AC3E}">
        <p14:creationId xmlns:p14="http://schemas.microsoft.com/office/powerpoint/2010/main" val="642020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Origins</a:t>
            </a:r>
            <a:endParaRPr lang="en-US" sz="4800"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 </a:t>
            </a:r>
            <a:r>
              <a:rPr lang="en-US" dirty="0" smtClean="0"/>
              <a:t>The State Records </a:t>
            </a:r>
            <a:r>
              <a:rPr lang="en-US" dirty="0"/>
              <a:t>Management Act </a:t>
            </a:r>
            <a:r>
              <a:rPr lang="en-US" dirty="0" smtClean="0"/>
              <a:t>was first placed into effect during the 1961 Legislative session.  It was introduced to follow closely to a “model” prepared by the Council of State Governments and the legislators statement of purpose was: “Recent world events emphasize the necessity of steps insuring the protection and preservation of records which would be essential to continuity of Government, as well as the protection of the personal rights and interests of individual citizens, in the event of any major disaster whether occurring from natural causes or as the result of war”.</a:t>
            </a:r>
            <a:endParaRPr lang="en-US" dirty="0"/>
          </a:p>
        </p:txBody>
      </p:sp>
    </p:spTree>
    <p:extLst>
      <p:ext uri="{BB962C8B-B14F-4D97-AF65-F5344CB8AC3E}">
        <p14:creationId xmlns:p14="http://schemas.microsoft.com/office/powerpoint/2010/main" val="2266432560"/>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447800"/>
            <a:ext cx="7772400" cy="1981200"/>
          </a:xfrm>
        </p:spPr>
        <p:txBody>
          <a:bodyPr/>
          <a:lstStyle/>
          <a:p>
            <a:pPr eaLnBrk="1" hangingPunct="1"/>
            <a:r>
              <a:rPr lang="en-US" altLang="en-US" dirty="0" smtClean="0"/>
              <a:t>State Archives:</a:t>
            </a:r>
            <a:br>
              <a:rPr lang="en-US" altLang="en-US" dirty="0" smtClean="0"/>
            </a:br>
            <a:r>
              <a:rPr lang="en-US" altLang="en-US" dirty="0" smtClean="0"/>
              <a:t>Records Management </a:t>
            </a:r>
          </a:p>
        </p:txBody>
      </p:sp>
      <p:sp>
        <p:nvSpPr>
          <p:cNvPr id="4099" name="Rectangle 3"/>
          <p:cNvSpPr>
            <a:spLocks noGrp="1" noChangeArrowheads="1"/>
          </p:cNvSpPr>
          <p:nvPr>
            <p:ph type="subTitle" idx="1"/>
          </p:nvPr>
        </p:nvSpPr>
        <p:spPr>
          <a:xfrm>
            <a:off x="1295400" y="3505200"/>
            <a:ext cx="6400800" cy="2743200"/>
          </a:xfrm>
        </p:spPr>
        <p:txBody>
          <a:bodyPr/>
          <a:lstStyle/>
          <a:p>
            <a:pPr eaLnBrk="1" hangingPunct="1"/>
            <a:r>
              <a:rPr lang="en-US" altLang="en-US" smtClean="0"/>
              <a:t>Gayla Koerting</a:t>
            </a:r>
          </a:p>
          <a:p>
            <a:pPr eaLnBrk="1" hangingPunct="1"/>
            <a:r>
              <a:rPr lang="en-US" altLang="en-US" smtClean="0"/>
              <a:t>State Archivist</a:t>
            </a:r>
          </a:p>
          <a:p>
            <a:pPr eaLnBrk="1" hangingPunct="1"/>
            <a:r>
              <a:rPr lang="en-US" altLang="en-US" smtClean="0"/>
              <a:t>&amp; </a:t>
            </a:r>
          </a:p>
          <a:p>
            <a:pPr eaLnBrk="1" hangingPunct="1"/>
            <a:r>
              <a:rPr lang="en-US" altLang="en-US" smtClean="0"/>
              <a:t>Curator of Government Records</a:t>
            </a:r>
          </a:p>
          <a:p>
            <a:pPr eaLnBrk="1" hangingPunct="1"/>
            <a:endParaRPr lang="en-US" altLang="en-US" smtClean="0"/>
          </a:p>
          <a:p>
            <a:pPr eaLnBrk="1" hangingPunct="1"/>
            <a:endParaRPr lang="en-US" altLang="en-US" smtClean="0">
              <a:solidFill>
                <a:schemeClr val="accent2"/>
              </a:solidFill>
            </a:endParaRPr>
          </a:p>
        </p:txBody>
      </p:sp>
      <p:pic>
        <p:nvPicPr>
          <p:cNvPr id="4100" name="Picture 7" descr="new NSH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35052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289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koerting\AppData\Local\Microsoft\Windows\Temporary Internet Files\Content.Outlook\TY1K2YZN\IMG_347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2057400"/>
            <a:ext cx="7620000" cy="3090863"/>
          </a:xfrm>
          <a:noFill/>
        </p:spPr>
      </p:pic>
      <p:sp>
        <p:nvSpPr>
          <p:cNvPr id="5123" name="Title 1"/>
          <p:cNvSpPr>
            <a:spLocks noGrp="1"/>
          </p:cNvSpPr>
          <p:nvPr>
            <p:ph type="title"/>
          </p:nvPr>
        </p:nvSpPr>
        <p:spPr>
          <a:xfrm>
            <a:off x="762000" y="609600"/>
            <a:ext cx="7620000" cy="1371600"/>
          </a:xfrm>
        </p:spPr>
        <p:txBody>
          <a:bodyPr>
            <a:normAutofit/>
          </a:bodyPr>
          <a:lstStyle/>
          <a:p>
            <a:r>
              <a:rPr lang="en-US" altLang="en-US" sz="2400" dirty="0" smtClean="0"/>
              <a:t>New Govt. Records Facility:</a:t>
            </a:r>
            <a:br>
              <a:rPr lang="en-US" altLang="en-US" sz="2400" dirty="0" smtClean="0"/>
            </a:br>
            <a:r>
              <a:rPr lang="en-US" altLang="en-US" sz="2400" dirty="0" smtClean="0"/>
              <a:t>Collections Area of the State Archives:  </a:t>
            </a:r>
            <a:br>
              <a:rPr lang="en-US" altLang="en-US" sz="2400" dirty="0" smtClean="0"/>
            </a:br>
            <a:r>
              <a:rPr lang="en-US" altLang="en-US" sz="2400" dirty="0" smtClean="0"/>
              <a:t>Happy, Happy, Happy!</a:t>
            </a:r>
          </a:p>
        </p:txBody>
      </p:sp>
    </p:spTree>
    <p:extLst>
      <p:ext uri="{BB962C8B-B14F-4D97-AF65-F5344CB8AC3E}">
        <p14:creationId xmlns:p14="http://schemas.microsoft.com/office/powerpoint/2010/main" val="40270942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Govt. Records: OV. Storage</a:t>
            </a:r>
          </a:p>
        </p:txBody>
      </p:sp>
      <p:pic>
        <p:nvPicPr>
          <p:cNvPr id="6147" name="Picture 2" descr="C:\Users\gkoerting\AppData\Local\Microsoft\Windows\Temporary Internet Files\Content.Outlook\TY1K2YZN\IMG_346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676400"/>
            <a:ext cx="4191000" cy="4525963"/>
          </a:xfrm>
          <a:noFill/>
        </p:spPr>
      </p:pic>
    </p:spTree>
    <p:extLst>
      <p:ext uri="{BB962C8B-B14F-4D97-AF65-F5344CB8AC3E}">
        <p14:creationId xmlns:p14="http://schemas.microsoft.com/office/powerpoint/2010/main" val="548403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sz="4000" smtClean="0"/>
              <a:t>Govt. Records Compact Shelving</a:t>
            </a:r>
          </a:p>
        </p:txBody>
      </p:sp>
      <p:pic>
        <p:nvPicPr>
          <p:cNvPr id="7171" name="Picture 2" descr="C:\Users\gkoerting\AppData\Local\Microsoft\Windows\Temporary Internet Files\Content.Outlook\TY1K2YZN\IMG_346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24000" y="1752600"/>
            <a:ext cx="5562600" cy="4221163"/>
          </a:xfrm>
          <a:noFill/>
        </p:spPr>
      </p:pic>
    </p:spTree>
    <p:extLst>
      <p:ext uri="{BB962C8B-B14F-4D97-AF65-F5344CB8AC3E}">
        <p14:creationId xmlns:p14="http://schemas.microsoft.com/office/powerpoint/2010/main" val="33144650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762000" y="1371600"/>
            <a:ext cx="7620000" cy="4876800"/>
          </a:xfrm>
        </p:spPr>
        <p:txBody>
          <a:bodyPr/>
          <a:lstStyle/>
          <a:p>
            <a:pPr eaLnBrk="1" hangingPunct="1">
              <a:lnSpc>
                <a:spcPct val="80000"/>
              </a:lnSpc>
              <a:buFontTx/>
              <a:buNone/>
            </a:pPr>
            <a:r>
              <a:rPr lang="en-US" altLang="en-US" sz="2800" dirty="0" smtClean="0"/>
              <a:t>Government Records:  Authority</a:t>
            </a:r>
          </a:p>
          <a:p>
            <a:pPr eaLnBrk="1" hangingPunct="1">
              <a:lnSpc>
                <a:spcPct val="80000"/>
              </a:lnSpc>
              <a:buFontTx/>
              <a:buNone/>
            </a:pPr>
            <a:endParaRPr lang="en-US" altLang="en-US" sz="2800" dirty="0" smtClean="0"/>
          </a:p>
          <a:p>
            <a:pPr eaLnBrk="1" hangingPunct="1">
              <a:lnSpc>
                <a:spcPct val="80000"/>
              </a:lnSpc>
              <a:buFont typeface="Wingdings" pitchFamily="2" charset="2"/>
              <a:buChar char="Ø"/>
            </a:pPr>
            <a:r>
              <a:rPr lang="en-US" altLang="en-US" sz="2800" dirty="0" smtClean="0"/>
              <a:t>Nebr. Rev. Statute:   82-104  </a:t>
            </a:r>
          </a:p>
          <a:p>
            <a:pPr eaLnBrk="1" hangingPunct="1">
              <a:lnSpc>
                <a:spcPct val="80000"/>
              </a:lnSpc>
              <a:buFont typeface="Wingdings" pitchFamily="2" charset="2"/>
              <a:buNone/>
            </a:pPr>
            <a:r>
              <a:rPr lang="en-US" altLang="en-US" sz="2800" dirty="0" smtClean="0"/>
              <a:t>   The </a:t>
            </a:r>
            <a:r>
              <a:rPr lang="en-US" altLang="en-US" sz="2800" b="1" dirty="0" smtClean="0"/>
              <a:t>NSHS shall be the custodian of </a:t>
            </a:r>
            <a:r>
              <a:rPr lang="en-US" altLang="en-US" sz="2800" b="1" u="sng" dirty="0" smtClean="0"/>
              <a:t>all</a:t>
            </a:r>
            <a:r>
              <a:rPr lang="en-US" altLang="en-US" sz="2800" b="1" dirty="0" smtClean="0"/>
              <a:t> public records documents, relics, and other material which the society </a:t>
            </a:r>
            <a:r>
              <a:rPr lang="en-US" altLang="en-US" sz="2800" b="1" u="sng" dirty="0" smtClean="0"/>
              <a:t>may consider to be of historic value or interest</a:t>
            </a:r>
            <a:r>
              <a:rPr lang="en-US" altLang="en-US" sz="2800" dirty="0" smtClean="0"/>
              <a:t>, and which may be in any of the offices or vaults of the several departments of the state, in any of the institutions which receive appropriations of money from the Legislature of Nebraska, or in any county courthouses, city halls, or other public buildings within the State of Nebraska. </a:t>
            </a:r>
          </a:p>
        </p:txBody>
      </p:sp>
      <p:pic>
        <p:nvPicPr>
          <p:cNvPr id="8195" name="Picture 7" descr="new NSHS logo"/>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990600" y="533400"/>
            <a:ext cx="2193925" cy="838200"/>
          </a:xfrm>
        </p:spPr>
      </p:pic>
      <p:sp>
        <p:nvSpPr>
          <p:cNvPr id="8196" name="Rectangle 6"/>
          <p:cNvSpPr>
            <a:spLocks noChangeArrowheads="1"/>
          </p:cNvSpPr>
          <p:nvPr/>
        </p:nvSpPr>
        <p:spPr bwMode="auto">
          <a:xfrm>
            <a:off x="2286000" y="1598613"/>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 </a:t>
            </a:r>
          </a:p>
        </p:txBody>
      </p:sp>
    </p:spTree>
    <p:extLst>
      <p:ext uri="{BB962C8B-B14F-4D97-AF65-F5344CB8AC3E}">
        <p14:creationId xmlns:p14="http://schemas.microsoft.com/office/powerpoint/2010/main" val="21756166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914400" y="1600200"/>
            <a:ext cx="7391400" cy="4572000"/>
          </a:xfrm>
        </p:spPr>
        <p:txBody>
          <a:bodyPr/>
          <a:lstStyle/>
          <a:p>
            <a:pPr eaLnBrk="1" hangingPunct="1">
              <a:buFontTx/>
              <a:buNone/>
            </a:pPr>
            <a:r>
              <a:rPr lang="en-US" altLang="en-US" dirty="0" smtClean="0"/>
              <a:t>Authority Cont’d</a:t>
            </a:r>
          </a:p>
          <a:p>
            <a:pPr eaLnBrk="1" hangingPunct="1">
              <a:buFontTx/>
              <a:buNone/>
            </a:pPr>
            <a:r>
              <a:rPr lang="en-US" altLang="en-US" dirty="0" smtClean="0"/>
              <a:t>   </a:t>
            </a:r>
            <a:r>
              <a:rPr lang="en-US" altLang="en-US" b="1" u="sng" dirty="0" smtClean="0"/>
              <a:t>NOTE</a:t>
            </a:r>
            <a:r>
              <a:rPr lang="en-US" altLang="en-US" dirty="0" smtClean="0"/>
              <a:t>:  Once records are officially transferred and accepted into the collections of the Govt. Record facility, these records belong under the custody, control, supervision, and management of NSHS/State Archives.  </a:t>
            </a:r>
          </a:p>
          <a:p>
            <a:pPr eaLnBrk="1" hangingPunct="1">
              <a:buFontTx/>
              <a:buNone/>
            </a:pPr>
            <a:r>
              <a:rPr lang="en-US" altLang="en-US" i="1" dirty="0" smtClean="0"/>
              <a:t>                  </a:t>
            </a:r>
          </a:p>
          <a:p>
            <a:pPr eaLnBrk="1" hangingPunct="1">
              <a:buFont typeface="Wingdings" pitchFamily="2" charset="2"/>
              <a:buNone/>
            </a:pPr>
            <a:endParaRPr lang="en-US" altLang="en-US" dirty="0" smtClean="0"/>
          </a:p>
          <a:p>
            <a:pPr eaLnBrk="1" hangingPunct="1">
              <a:buFontTx/>
              <a:buNone/>
            </a:pPr>
            <a:r>
              <a:rPr lang="en-US" altLang="en-US" dirty="0" smtClean="0"/>
              <a:t>   </a:t>
            </a:r>
          </a:p>
        </p:txBody>
      </p:sp>
      <p:pic>
        <p:nvPicPr>
          <p:cNvPr id="9219" name="Picture 7" descr="new NSHS logo"/>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990600" y="838200"/>
            <a:ext cx="2193925" cy="646113"/>
          </a:xfrm>
        </p:spPr>
      </p:pic>
    </p:spTree>
    <p:extLst>
      <p:ext uri="{BB962C8B-B14F-4D97-AF65-F5344CB8AC3E}">
        <p14:creationId xmlns:p14="http://schemas.microsoft.com/office/powerpoint/2010/main" val="5815040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914400" y="1524000"/>
            <a:ext cx="7391400" cy="4572000"/>
          </a:xfrm>
        </p:spPr>
        <p:txBody>
          <a:bodyPr/>
          <a:lstStyle/>
          <a:p>
            <a:pPr eaLnBrk="1" hangingPunct="1">
              <a:lnSpc>
                <a:spcPct val="90000"/>
              </a:lnSpc>
              <a:buFontTx/>
              <a:buNone/>
              <a:defRPr/>
            </a:pPr>
            <a:r>
              <a:rPr lang="en-US" altLang="en-US" dirty="0" smtClean="0"/>
              <a:t>Govt. Records, Past Misconception</a:t>
            </a:r>
          </a:p>
          <a:p>
            <a:pPr eaLnBrk="1" hangingPunct="1">
              <a:lnSpc>
                <a:spcPct val="90000"/>
              </a:lnSpc>
              <a:buFont typeface="Wingdings" panose="05000000000000000000" pitchFamily="2" charset="2"/>
              <a:buChar char="Ø"/>
              <a:defRPr/>
            </a:pPr>
            <a:r>
              <a:rPr lang="en-US" altLang="en-US" dirty="0" smtClean="0"/>
              <a:t>Perceived as a “storage facility” for “old files.” Transferred permanent and temporary files to State Archives/Govt. Records  </a:t>
            </a:r>
          </a:p>
          <a:p>
            <a:pPr eaLnBrk="1" hangingPunct="1">
              <a:lnSpc>
                <a:spcPct val="90000"/>
              </a:lnSpc>
              <a:buFont typeface="Wingdings" panose="05000000000000000000" pitchFamily="2" charset="2"/>
              <a:buChar char="Ø"/>
              <a:defRPr/>
            </a:pPr>
            <a:r>
              <a:rPr lang="en-US" altLang="en-US" dirty="0" smtClean="0"/>
              <a:t>Did not understand that State Archives took custodianship of the records per stat. </a:t>
            </a:r>
          </a:p>
          <a:p>
            <a:pPr eaLnBrk="1" hangingPunct="1">
              <a:lnSpc>
                <a:spcPct val="90000"/>
              </a:lnSpc>
              <a:buFont typeface="Wingdings" panose="05000000000000000000" pitchFamily="2" charset="2"/>
              <a:buChar char="Ø"/>
              <a:defRPr/>
            </a:pPr>
            <a:r>
              <a:rPr lang="en-US" altLang="en-US" dirty="0" smtClean="0"/>
              <a:t>No longer feasible from a core mission, labor, and cost perspective</a:t>
            </a:r>
          </a:p>
          <a:p>
            <a:pPr marL="0" indent="0" eaLnBrk="1" hangingPunct="1">
              <a:lnSpc>
                <a:spcPct val="90000"/>
              </a:lnSpc>
              <a:buFontTx/>
              <a:buNone/>
              <a:defRPr/>
            </a:pPr>
            <a:endParaRPr lang="en-US" altLang="en-US" dirty="0" smtClean="0"/>
          </a:p>
          <a:p>
            <a:pPr eaLnBrk="1" hangingPunct="1">
              <a:lnSpc>
                <a:spcPct val="90000"/>
              </a:lnSpc>
              <a:buFontTx/>
              <a:buNone/>
              <a:defRPr/>
            </a:pPr>
            <a:r>
              <a:rPr lang="en-US" altLang="en-US" dirty="0" smtClean="0"/>
              <a:t>     </a:t>
            </a:r>
          </a:p>
          <a:p>
            <a:pPr eaLnBrk="1" hangingPunct="1">
              <a:lnSpc>
                <a:spcPct val="90000"/>
              </a:lnSpc>
              <a:buFontTx/>
              <a:buNone/>
              <a:defRPr/>
            </a:pPr>
            <a:endParaRPr lang="en-US" altLang="en-US" dirty="0" smtClean="0"/>
          </a:p>
          <a:p>
            <a:pPr eaLnBrk="1" hangingPunct="1">
              <a:lnSpc>
                <a:spcPct val="90000"/>
              </a:lnSpc>
              <a:buFontTx/>
              <a:buNone/>
              <a:defRPr/>
            </a:pPr>
            <a:endParaRPr lang="en-US" altLang="en-US" b="1" dirty="0" smtClean="0"/>
          </a:p>
          <a:p>
            <a:pPr eaLnBrk="1" hangingPunct="1">
              <a:lnSpc>
                <a:spcPct val="90000"/>
              </a:lnSpc>
              <a:buFontTx/>
              <a:buNone/>
              <a:defRPr/>
            </a:pPr>
            <a:endParaRPr lang="en-US" altLang="en-US" b="1" dirty="0" smtClean="0"/>
          </a:p>
          <a:p>
            <a:pPr eaLnBrk="1" hangingPunct="1">
              <a:lnSpc>
                <a:spcPct val="90000"/>
              </a:lnSpc>
              <a:buFontTx/>
              <a:buNone/>
              <a:defRPr/>
            </a:pPr>
            <a:endParaRPr lang="en-US" altLang="en-US" b="1" dirty="0" smtClean="0"/>
          </a:p>
          <a:p>
            <a:pPr eaLnBrk="1" hangingPunct="1">
              <a:lnSpc>
                <a:spcPct val="90000"/>
              </a:lnSpc>
              <a:buFontTx/>
              <a:buNone/>
              <a:defRPr/>
            </a:pPr>
            <a:endParaRPr lang="en-US" altLang="en-US" b="1" dirty="0" smtClean="0"/>
          </a:p>
          <a:p>
            <a:pPr eaLnBrk="1" hangingPunct="1">
              <a:lnSpc>
                <a:spcPct val="90000"/>
              </a:lnSpc>
              <a:buFontTx/>
              <a:buNone/>
              <a:defRPr/>
            </a:pPr>
            <a:endParaRPr lang="en-US" altLang="en-US" b="1" dirty="0" smtClean="0"/>
          </a:p>
          <a:p>
            <a:pPr eaLnBrk="1" hangingPunct="1">
              <a:lnSpc>
                <a:spcPct val="90000"/>
              </a:lnSpc>
              <a:buFontTx/>
              <a:buNone/>
              <a:defRPr/>
            </a:pPr>
            <a:endParaRPr lang="en-US" altLang="en-US" dirty="0" smtClean="0"/>
          </a:p>
        </p:txBody>
      </p:sp>
      <p:pic>
        <p:nvPicPr>
          <p:cNvPr id="10243" name="Picture 7" descr="new NSHS logo"/>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066800" y="609600"/>
            <a:ext cx="2193925" cy="722313"/>
          </a:xfrm>
        </p:spPr>
      </p:pic>
    </p:spTree>
    <p:extLst>
      <p:ext uri="{BB962C8B-B14F-4D97-AF65-F5344CB8AC3E}">
        <p14:creationId xmlns:p14="http://schemas.microsoft.com/office/powerpoint/2010/main" val="12538917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838200" y="1447800"/>
            <a:ext cx="7467600" cy="4724400"/>
          </a:xfrm>
        </p:spPr>
        <p:txBody>
          <a:bodyPr/>
          <a:lstStyle/>
          <a:p>
            <a:pPr eaLnBrk="1" hangingPunct="1">
              <a:lnSpc>
                <a:spcPct val="90000"/>
              </a:lnSpc>
              <a:buFont typeface="Wingdings" pitchFamily="2" charset="2"/>
              <a:buChar char="Ø"/>
            </a:pPr>
            <a:endParaRPr lang="en-US" altLang="en-US" dirty="0" smtClean="0"/>
          </a:p>
          <a:p>
            <a:pPr eaLnBrk="1" hangingPunct="1">
              <a:lnSpc>
                <a:spcPct val="90000"/>
              </a:lnSpc>
              <a:buFontTx/>
              <a:buNone/>
            </a:pPr>
            <a:r>
              <a:rPr lang="en-US" altLang="en-US" dirty="0" smtClean="0"/>
              <a:t>NOTE:  1) A state or county agency may have permanent retention on a record due to audit, legal,  or statutory mandate(s)-- </a:t>
            </a:r>
            <a:r>
              <a:rPr lang="en-US" altLang="en-US" b="1" dirty="0" smtClean="0"/>
              <a:t>does not </a:t>
            </a:r>
            <a:r>
              <a:rPr lang="en-US" altLang="en-US" dirty="0" smtClean="0"/>
              <a:t>mean that the State Archives wants to maintain this record  in our collections</a:t>
            </a:r>
          </a:p>
          <a:p>
            <a:pPr eaLnBrk="1" hangingPunct="1">
              <a:lnSpc>
                <a:spcPct val="90000"/>
              </a:lnSpc>
              <a:buFontTx/>
              <a:buNone/>
            </a:pPr>
            <a:r>
              <a:rPr lang="en-US" altLang="en-US" dirty="0" smtClean="0"/>
              <a:t>       (Two “permanents” in the schedules)</a:t>
            </a:r>
          </a:p>
          <a:p>
            <a:pPr eaLnBrk="1" hangingPunct="1">
              <a:lnSpc>
                <a:spcPct val="90000"/>
              </a:lnSpc>
              <a:buFontTx/>
              <a:buNone/>
            </a:pPr>
            <a:r>
              <a:rPr lang="en-US" altLang="en-US" dirty="0" smtClean="0"/>
              <a:t>           2) Govt. Agencies—less than 15% of</a:t>
            </a:r>
          </a:p>
          <a:p>
            <a:pPr eaLnBrk="1" hangingPunct="1">
              <a:lnSpc>
                <a:spcPct val="90000"/>
              </a:lnSpc>
              <a:buFontTx/>
              <a:buNone/>
            </a:pPr>
            <a:r>
              <a:rPr lang="en-US" altLang="en-US" dirty="0" smtClean="0"/>
              <a:t>           records produced will be transferred</a:t>
            </a:r>
          </a:p>
          <a:p>
            <a:pPr eaLnBrk="1" hangingPunct="1">
              <a:lnSpc>
                <a:spcPct val="90000"/>
              </a:lnSpc>
              <a:buFontTx/>
              <a:buNone/>
            </a:pPr>
            <a:r>
              <a:rPr lang="en-US" altLang="en-US" dirty="0" smtClean="0"/>
              <a:t>           to State Archives</a:t>
            </a:r>
          </a:p>
          <a:p>
            <a:pPr eaLnBrk="1" hangingPunct="1">
              <a:lnSpc>
                <a:spcPct val="90000"/>
              </a:lnSpc>
              <a:buFontTx/>
              <a:buNone/>
            </a:pPr>
            <a:r>
              <a:rPr lang="en-US" altLang="en-US" dirty="0" smtClean="0"/>
              <a:t>           </a:t>
            </a:r>
          </a:p>
          <a:p>
            <a:pPr eaLnBrk="1" hangingPunct="1">
              <a:lnSpc>
                <a:spcPct val="90000"/>
              </a:lnSpc>
              <a:buFont typeface="Wingdings" pitchFamily="2" charset="2"/>
              <a:buChar char="Ø"/>
            </a:pPr>
            <a:endParaRPr lang="en-US" altLang="en-US" dirty="0" smtClean="0"/>
          </a:p>
        </p:txBody>
      </p:sp>
      <p:pic>
        <p:nvPicPr>
          <p:cNvPr id="11267" name="Picture 7" descr="new NSHS logo"/>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914400" y="685800"/>
            <a:ext cx="2193925" cy="646113"/>
          </a:xfrm>
        </p:spPr>
      </p:pic>
    </p:spTree>
    <p:extLst>
      <p:ext uri="{BB962C8B-B14F-4D97-AF65-F5344CB8AC3E}">
        <p14:creationId xmlns:p14="http://schemas.microsoft.com/office/powerpoint/2010/main" val="27379425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Additional Resources and Services</a:t>
            </a:r>
            <a:endParaRPr lang="en-US" b="1" dirty="0"/>
          </a:p>
        </p:txBody>
      </p:sp>
      <p:sp>
        <p:nvSpPr>
          <p:cNvPr id="3" name="Content Placeholder 2"/>
          <p:cNvSpPr>
            <a:spLocks noGrp="1"/>
          </p:cNvSpPr>
          <p:nvPr>
            <p:ph idx="1"/>
          </p:nvPr>
        </p:nvSpPr>
        <p:spPr/>
        <p:txBody>
          <a:bodyPr/>
          <a:lstStyle/>
          <a:p>
            <a:r>
              <a:rPr lang="en-US" dirty="0" smtClean="0"/>
              <a:t>Records Management staff are available to conduct classes to agencies or organizations as needed</a:t>
            </a:r>
          </a:p>
          <a:p>
            <a:r>
              <a:rPr lang="en-US" dirty="0" smtClean="0"/>
              <a:t>We are working on have an on line class available </a:t>
            </a:r>
          </a:p>
          <a:p>
            <a:r>
              <a:rPr lang="en-US" dirty="0" smtClean="0"/>
              <a:t>Meetings (feedback here is critical)</a:t>
            </a:r>
          </a:p>
          <a:p>
            <a:pPr lvl="1"/>
            <a:r>
              <a:rPr lang="en-US" dirty="0" smtClean="0"/>
              <a:t>Would you like to see monthly or quarterly meeting</a:t>
            </a:r>
          </a:p>
          <a:p>
            <a:pPr lvl="1"/>
            <a:r>
              <a:rPr lang="en-US" dirty="0" smtClean="0"/>
              <a:t>Topics of discussion</a:t>
            </a:r>
            <a:endParaRPr lang="en-US" dirty="0"/>
          </a:p>
        </p:txBody>
      </p:sp>
    </p:spTree>
    <p:extLst>
      <p:ext uri="{BB962C8B-B14F-4D97-AF65-F5344CB8AC3E}">
        <p14:creationId xmlns:p14="http://schemas.microsoft.com/office/powerpoint/2010/main" val="24923934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State Records Center</a:t>
            </a:r>
            <a:endParaRPr lang="en-US" b="1" dirty="0"/>
          </a:p>
        </p:txBody>
      </p:sp>
      <p:sp>
        <p:nvSpPr>
          <p:cNvPr id="3" name="Content Placeholder 2"/>
          <p:cNvSpPr>
            <a:spLocks noGrp="1"/>
          </p:cNvSpPr>
          <p:nvPr>
            <p:ph idx="1"/>
          </p:nvPr>
        </p:nvSpPr>
        <p:spPr>
          <a:xfrm>
            <a:off x="1447800" y="2209800"/>
            <a:ext cx="6196405" cy="3603812"/>
          </a:xfrm>
        </p:spPr>
        <p:txBody>
          <a:bodyPr>
            <a:normAutofit lnSpcReduction="10000"/>
          </a:bodyPr>
          <a:lstStyle/>
          <a:p>
            <a:r>
              <a:rPr lang="en-US" dirty="0" smtClean="0"/>
              <a:t>Provides for the storage of inactive records</a:t>
            </a:r>
          </a:p>
          <a:p>
            <a:r>
              <a:rPr lang="en-US" dirty="0" smtClean="0"/>
              <a:t>Building has fire and theft protection</a:t>
            </a:r>
          </a:p>
          <a:p>
            <a:r>
              <a:rPr lang="en-US" dirty="0" smtClean="0"/>
              <a:t>Records remain the property of creating agency</a:t>
            </a:r>
          </a:p>
          <a:p>
            <a:r>
              <a:rPr lang="en-US" dirty="0" smtClean="0"/>
              <a:t>Records can only be accessed by authorized employees </a:t>
            </a:r>
          </a:p>
          <a:p>
            <a:r>
              <a:rPr lang="en-US" dirty="0" smtClean="0"/>
              <a:t>Records are transported by our professional staff and can be accessed using our State Records Center software</a:t>
            </a:r>
            <a:endParaRPr lang="en-US" dirty="0"/>
          </a:p>
        </p:txBody>
      </p:sp>
    </p:spTree>
    <p:extLst>
      <p:ext uri="{BB962C8B-B14F-4D97-AF65-F5344CB8AC3E}">
        <p14:creationId xmlns:p14="http://schemas.microsoft.com/office/powerpoint/2010/main" val="2292026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Records Management Services</a:t>
            </a:r>
            <a:endParaRPr lang="en-US" dirty="0"/>
          </a:p>
        </p:txBody>
      </p:sp>
      <p:sp>
        <p:nvSpPr>
          <p:cNvPr id="3" name="Content Placeholder 2"/>
          <p:cNvSpPr>
            <a:spLocks noGrp="1"/>
          </p:cNvSpPr>
          <p:nvPr>
            <p:ph idx="1"/>
          </p:nvPr>
        </p:nvSpPr>
        <p:spPr/>
        <p:txBody>
          <a:bodyPr/>
          <a:lstStyle/>
          <a:p>
            <a:r>
              <a:rPr lang="en-US" dirty="0" smtClean="0"/>
              <a:t>Retention </a:t>
            </a:r>
            <a:r>
              <a:rPr lang="en-US" dirty="0" smtClean="0"/>
              <a:t>Schedule </a:t>
            </a:r>
            <a:r>
              <a:rPr lang="en-US" dirty="0" smtClean="0"/>
              <a:t>development, review and approval</a:t>
            </a:r>
          </a:p>
          <a:p>
            <a:r>
              <a:rPr lang="en-US" dirty="0" smtClean="0"/>
              <a:t>Recordkeeping system consulting</a:t>
            </a:r>
          </a:p>
          <a:p>
            <a:r>
              <a:rPr lang="en-US" dirty="0" smtClean="0"/>
              <a:t>Imaging and document management services</a:t>
            </a:r>
          </a:p>
          <a:p>
            <a:r>
              <a:rPr lang="en-US" dirty="0" smtClean="0"/>
              <a:t>Education and training</a:t>
            </a:r>
          </a:p>
          <a:p>
            <a:r>
              <a:rPr lang="en-US" dirty="0" smtClean="0"/>
              <a:t>Records storage services</a:t>
            </a:r>
            <a:endParaRPr lang="en-US" dirty="0"/>
          </a:p>
        </p:txBody>
      </p:sp>
    </p:spTree>
    <p:extLst>
      <p:ext uri="{BB962C8B-B14F-4D97-AF65-F5344CB8AC3E}">
        <p14:creationId xmlns:p14="http://schemas.microsoft.com/office/powerpoint/2010/main" val="3706574537"/>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State Records Center </a:t>
            </a:r>
            <a:endParaRPr lang="en-US" b="1" dirty="0"/>
          </a:p>
        </p:txBody>
      </p:sp>
      <p:pic>
        <p:nvPicPr>
          <p:cNvPr id="5122" name="Picture 2" descr="C:\Users\jeanette.greer\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7620000" cy="370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0315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 can help!!</a:t>
            </a:r>
            <a:endParaRPr lang="en-US" b="1" dirty="0"/>
          </a:p>
        </p:txBody>
      </p:sp>
      <p:sp>
        <p:nvSpPr>
          <p:cNvPr id="3" name="Content Placeholder 2"/>
          <p:cNvSpPr>
            <a:spLocks noGrp="1"/>
          </p:cNvSpPr>
          <p:nvPr>
            <p:ph idx="1"/>
          </p:nvPr>
        </p:nvSpPr>
        <p:spPr/>
        <p:txBody>
          <a:bodyPr/>
          <a:lstStyle/>
          <a:p>
            <a:r>
              <a:rPr lang="en-US" dirty="0" smtClean="0"/>
              <a:t>Secretary of State</a:t>
            </a:r>
          </a:p>
          <a:p>
            <a:r>
              <a:rPr lang="en-US" dirty="0" smtClean="0"/>
              <a:t>Records Management Division</a:t>
            </a:r>
          </a:p>
          <a:p>
            <a:r>
              <a:rPr lang="en-US" dirty="0" smtClean="0"/>
              <a:t>440 S. 8</a:t>
            </a:r>
            <a:r>
              <a:rPr lang="en-US" baseline="30000" dirty="0" smtClean="0"/>
              <a:t>th</a:t>
            </a:r>
            <a:r>
              <a:rPr lang="en-US" dirty="0" smtClean="0"/>
              <a:t> Street, Suite 210</a:t>
            </a:r>
          </a:p>
          <a:p>
            <a:r>
              <a:rPr lang="en-US" dirty="0" smtClean="0"/>
              <a:t>Lincoln NE 68508</a:t>
            </a:r>
          </a:p>
          <a:p>
            <a:r>
              <a:rPr lang="en-US" dirty="0" smtClean="0"/>
              <a:t>(402) 471-2559</a:t>
            </a:r>
          </a:p>
          <a:p>
            <a:r>
              <a:rPr lang="en-US" dirty="0">
                <a:hlinkClick r:id="rId3"/>
              </a:rPr>
              <a:t>http://</a:t>
            </a:r>
            <a:r>
              <a:rPr lang="en-US" dirty="0" smtClean="0">
                <a:hlinkClick r:id="rId3"/>
              </a:rPr>
              <a:t>www.sos.ne.gov/dyindex.html</a:t>
            </a:r>
            <a:endParaRPr lang="en-US" dirty="0" smtClean="0"/>
          </a:p>
          <a:p>
            <a:endParaRPr lang="en-US" dirty="0"/>
          </a:p>
        </p:txBody>
      </p:sp>
    </p:spTree>
    <p:extLst>
      <p:ext uri="{BB962C8B-B14F-4D97-AF65-F5344CB8AC3E}">
        <p14:creationId xmlns:p14="http://schemas.microsoft.com/office/powerpoint/2010/main" val="3434566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Our Customers</a:t>
            </a:r>
            <a:endParaRPr lang="en-US" sz="4800" b="1" dirty="0"/>
          </a:p>
        </p:txBody>
      </p:sp>
      <p:sp>
        <p:nvSpPr>
          <p:cNvPr id="3" name="Content Placeholder 2"/>
          <p:cNvSpPr>
            <a:spLocks noGrp="1"/>
          </p:cNvSpPr>
          <p:nvPr>
            <p:ph idx="1"/>
          </p:nvPr>
        </p:nvSpPr>
        <p:spPr/>
        <p:txBody>
          <a:bodyPr/>
          <a:lstStyle/>
          <a:p>
            <a:r>
              <a:rPr lang="en-US" dirty="0" smtClean="0"/>
              <a:t>Executive Branch (Governor's Office and Code and Non code agencies)</a:t>
            </a:r>
          </a:p>
          <a:p>
            <a:r>
              <a:rPr lang="en-US" dirty="0" smtClean="0"/>
              <a:t>Legislative Branch (Unicameral)</a:t>
            </a:r>
          </a:p>
          <a:p>
            <a:r>
              <a:rPr lang="en-US" dirty="0" smtClean="0"/>
              <a:t>Judicial Branch (Supreme Court, Court of Appeals, District Courts, County Courts, Juvenile Courts and Worker’s Comp Court)</a:t>
            </a:r>
          </a:p>
          <a:p>
            <a:r>
              <a:rPr lang="en-US" dirty="0" smtClean="0"/>
              <a:t>Local Governments ( City, County, Villages, School districts, etc.)</a:t>
            </a:r>
            <a:endParaRPr lang="en-US" dirty="0"/>
          </a:p>
        </p:txBody>
      </p:sp>
    </p:spTree>
    <p:extLst>
      <p:ext uri="{BB962C8B-B14F-4D97-AF65-F5344CB8AC3E}">
        <p14:creationId xmlns:p14="http://schemas.microsoft.com/office/powerpoint/2010/main" val="28131087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1"/>
            <a:ext cx="6965245" cy="838200"/>
          </a:xfrm>
        </p:spPr>
        <p:txBody>
          <a:bodyPr/>
          <a:lstStyle/>
          <a:p>
            <a:r>
              <a:rPr lang="en-US" b="1" dirty="0" smtClean="0"/>
              <a:t>Records Analyst Services</a:t>
            </a:r>
            <a:endParaRPr lang="en-US" b="1" dirty="0"/>
          </a:p>
        </p:txBody>
      </p:sp>
      <p:sp>
        <p:nvSpPr>
          <p:cNvPr id="3" name="Content Placeholder 2"/>
          <p:cNvSpPr>
            <a:spLocks noGrp="1"/>
          </p:cNvSpPr>
          <p:nvPr>
            <p:ph idx="1"/>
          </p:nvPr>
        </p:nvSpPr>
        <p:spPr>
          <a:xfrm>
            <a:off x="1463040" y="1524000"/>
            <a:ext cx="6196405" cy="4648200"/>
          </a:xfrm>
        </p:spPr>
        <p:txBody>
          <a:bodyPr>
            <a:noAutofit/>
          </a:bodyPr>
          <a:lstStyle/>
          <a:p>
            <a:r>
              <a:rPr lang="en-US" dirty="0" smtClean="0"/>
              <a:t>Retention </a:t>
            </a:r>
            <a:r>
              <a:rPr lang="en-US" dirty="0" smtClean="0"/>
              <a:t>Schedules </a:t>
            </a:r>
            <a:r>
              <a:rPr lang="en-US" dirty="0" smtClean="0"/>
              <a:t>– develop, review and approve</a:t>
            </a:r>
          </a:p>
          <a:p>
            <a:r>
              <a:rPr lang="en-US" dirty="0" smtClean="0"/>
              <a:t>Provide Records Management training</a:t>
            </a:r>
          </a:p>
          <a:p>
            <a:r>
              <a:rPr lang="en-US" dirty="0" smtClean="0"/>
              <a:t>Provide document management services</a:t>
            </a:r>
          </a:p>
          <a:p>
            <a:r>
              <a:rPr lang="en-US" dirty="0" smtClean="0"/>
              <a:t>Provide recordkeeping system consulting</a:t>
            </a:r>
          </a:p>
          <a:p>
            <a:pPr lvl="1"/>
            <a:r>
              <a:rPr lang="en-US" sz="2400" dirty="0" smtClean="0"/>
              <a:t>Filing and storage(paper and electronic)</a:t>
            </a:r>
          </a:p>
          <a:p>
            <a:pPr lvl="1"/>
            <a:r>
              <a:rPr lang="en-US" sz="2400" dirty="0" smtClean="0"/>
              <a:t>Space management (paper and electronic)</a:t>
            </a:r>
          </a:p>
          <a:p>
            <a:pPr lvl="1"/>
            <a:r>
              <a:rPr lang="en-US" sz="2400" dirty="0" smtClean="0"/>
              <a:t>Electronic document management</a:t>
            </a:r>
          </a:p>
          <a:p>
            <a:pPr lvl="1"/>
            <a:r>
              <a:rPr lang="en-US" sz="2400" dirty="0" smtClean="0"/>
              <a:t>Digital imaging</a:t>
            </a:r>
          </a:p>
          <a:p>
            <a:pPr lvl="1"/>
            <a:r>
              <a:rPr lang="en-US" sz="2400" dirty="0" smtClean="0"/>
              <a:t>Micrographic systems</a:t>
            </a:r>
          </a:p>
          <a:p>
            <a:pPr lvl="1"/>
            <a:endParaRPr lang="en-US" sz="2400" dirty="0"/>
          </a:p>
        </p:txBody>
      </p:sp>
    </p:spTree>
    <p:extLst>
      <p:ext uri="{BB962C8B-B14F-4D97-AF65-F5344CB8AC3E}">
        <p14:creationId xmlns:p14="http://schemas.microsoft.com/office/powerpoint/2010/main" val="256866272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Records </a:t>
            </a:r>
            <a:r>
              <a:rPr lang="en-US" b="1" dirty="0" smtClean="0"/>
              <a:t>Officers </a:t>
            </a:r>
            <a:r>
              <a:rPr lang="en-US" b="1" dirty="0" smtClean="0"/>
              <a:t>- State</a:t>
            </a:r>
            <a:endParaRPr lang="en-US" b="1" dirty="0"/>
          </a:p>
        </p:txBody>
      </p:sp>
      <p:sp>
        <p:nvSpPr>
          <p:cNvPr id="3" name="Content Placeholder 2"/>
          <p:cNvSpPr>
            <a:spLocks noGrp="1"/>
          </p:cNvSpPr>
          <p:nvPr>
            <p:ph idx="1"/>
          </p:nvPr>
        </p:nvSpPr>
        <p:spPr/>
        <p:txBody>
          <a:bodyPr/>
          <a:lstStyle/>
          <a:p>
            <a:r>
              <a:rPr lang="en-US" dirty="0" smtClean="0"/>
              <a:t>Each agency has a Records </a:t>
            </a:r>
            <a:r>
              <a:rPr lang="en-US" dirty="0" smtClean="0"/>
              <a:t>Officer</a:t>
            </a:r>
            <a:endParaRPr lang="en-US" dirty="0" smtClean="0"/>
          </a:p>
          <a:p>
            <a:r>
              <a:rPr lang="en-US" dirty="0" smtClean="0"/>
              <a:t>Records </a:t>
            </a:r>
            <a:r>
              <a:rPr lang="en-US" dirty="0" smtClean="0"/>
              <a:t>Officers </a:t>
            </a:r>
            <a:r>
              <a:rPr lang="en-US" dirty="0" smtClean="0"/>
              <a:t>are appointed by the department director</a:t>
            </a:r>
          </a:p>
          <a:p>
            <a:r>
              <a:rPr lang="en-US" dirty="0" smtClean="0"/>
              <a:t>Responsible for coordinating records management activities of the agency</a:t>
            </a:r>
          </a:p>
          <a:p>
            <a:r>
              <a:rPr lang="en-US" dirty="0" smtClean="0"/>
              <a:t>Agency’s contact person for questions and assistance</a:t>
            </a:r>
            <a:endParaRPr lang="en-US" dirty="0"/>
          </a:p>
        </p:txBody>
      </p:sp>
    </p:spTree>
    <p:extLst>
      <p:ext uri="{BB962C8B-B14F-4D97-AF65-F5344CB8AC3E}">
        <p14:creationId xmlns:p14="http://schemas.microsoft.com/office/powerpoint/2010/main" val="142763573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Records Management Principles</a:t>
            </a:r>
            <a:endParaRPr lang="en-US" b="1" dirty="0"/>
          </a:p>
        </p:txBody>
      </p:sp>
      <p:sp>
        <p:nvSpPr>
          <p:cNvPr id="3" name="Content Placeholder 2"/>
          <p:cNvSpPr>
            <a:spLocks noGrp="1"/>
          </p:cNvSpPr>
          <p:nvPr>
            <p:ph idx="1"/>
          </p:nvPr>
        </p:nvSpPr>
        <p:spPr/>
        <p:txBody>
          <a:bodyPr>
            <a:normAutofit fontScale="92500" lnSpcReduction="20000"/>
          </a:bodyPr>
          <a:lstStyle/>
          <a:p>
            <a:r>
              <a:rPr lang="en-US" sz="2600" dirty="0" smtClean="0"/>
              <a:t>If the information is recorded, it is a record</a:t>
            </a:r>
            <a:endParaRPr lang="en-US" sz="2600" dirty="0" smtClean="0"/>
          </a:p>
          <a:p>
            <a:r>
              <a:rPr lang="en-US" sz="2600" dirty="0" smtClean="0"/>
              <a:t>Public records are evidence of government activities</a:t>
            </a:r>
          </a:p>
          <a:p>
            <a:r>
              <a:rPr lang="en-US" sz="2600" dirty="0" smtClean="0"/>
              <a:t>Destruction must be authorized by an approved Retention </a:t>
            </a:r>
            <a:r>
              <a:rPr lang="en-US" sz="2600" dirty="0" smtClean="0"/>
              <a:t>Schedule</a:t>
            </a:r>
            <a:endParaRPr lang="en-US" sz="2600" dirty="0" smtClean="0"/>
          </a:p>
          <a:p>
            <a:r>
              <a:rPr lang="en-US" sz="2600" dirty="0" smtClean="0"/>
              <a:t>Records must remain accessible and usable for the entire retention period</a:t>
            </a:r>
          </a:p>
          <a:p>
            <a:r>
              <a:rPr lang="en-US" sz="2600" dirty="0" smtClean="0"/>
              <a:t>Every employee who creates, receives or maintains records is responsible for records retention</a:t>
            </a:r>
          </a:p>
          <a:p>
            <a:endParaRPr lang="en-US" dirty="0"/>
          </a:p>
        </p:txBody>
      </p:sp>
    </p:spTree>
    <p:extLst>
      <p:ext uri="{BB962C8B-B14F-4D97-AF65-F5344CB8AC3E}">
        <p14:creationId xmlns:p14="http://schemas.microsoft.com/office/powerpoint/2010/main" val="1713902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3273</TotalTime>
  <Words>5995</Words>
  <Application>Microsoft Office PowerPoint</Application>
  <PresentationFormat>On-screen Show (4:3)</PresentationFormat>
  <Paragraphs>373</Paragraphs>
  <Slides>51</Slides>
  <Notes>39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Pushpin</vt:lpstr>
      <vt:lpstr>Basic Records Management</vt:lpstr>
      <vt:lpstr>Overview</vt:lpstr>
      <vt:lpstr>Learning Objectives</vt:lpstr>
      <vt:lpstr>Origins</vt:lpstr>
      <vt:lpstr>Records Management Services</vt:lpstr>
      <vt:lpstr>Our Customers</vt:lpstr>
      <vt:lpstr>Records Analyst Services</vt:lpstr>
      <vt:lpstr>Records Officers - State</vt:lpstr>
      <vt:lpstr>Records Management Principles</vt:lpstr>
      <vt:lpstr>Records Management Act</vt:lpstr>
      <vt:lpstr>What is a Record?</vt:lpstr>
      <vt:lpstr>Not All Records Are Equal</vt:lpstr>
      <vt:lpstr>Essential Records</vt:lpstr>
      <vt:lpstr>Essential Records</vt:lpstr>
      <vt:lpstr>Essential Records</vt:lpstr>
      <vt:lpstr>Examples of Essential Records</vt:lpstr>
      <vt:lpstr>Outlook Retention Policy</vt:lpstr>
      <vt:lpstr>Creating Essential Records with Personal Resources</vt:lpstr>
      <vt:lpstr>Transitory Records</vt:lpstr>
      <vt:lpstr>Non Record Material</vt:lpstr>
      <vt:lpstr>More Non Record Material</vt:lpstr>
      <vt:lpstr>Personal Records</vt:lpstr>
      <vt:lpstr>Use of State Resources</vt:lpstr>
      <vt:lpstr>Retention Schedules </vt:lpstr>
      <vt:lpstr>Retention Schedules</vt:lpstr>
      <vt:lpstr>Retention Schedules </vt:lpstr>
      <vt:lpstr>Schedule Approval Process</vt:lpstr>
      <vt:lpstr>Determining Retention Periods</vt:lpstr>
      <vt:lpstr>Why follow a Retention Schedule?</vt:lpstr>
      <vt:lpstr>Freedom of Information Act</vt:lpstr>
      <vt:lpstr>Litigation</vt:lpstr>
      <vt:lpstr>Records Retention Schedules</vt:lpstr>
      <vt:lpstr>Schedules </vt:lpstr>
      <vt:lpstr>Records Retention Schedules</vt:lpstr>
      <vt:lpstr>Agency Specific Schedules</vt:lpstr>
      <vt:lpstr>Updating your Retention Schedule</vt:lpstr>
      <vt:lpstr>Applying Retention</vt:lpstr>
      <vt:lpstr>Destroy Records Appropriately</vt:lpstr>
      <vt:lpstr>Tip : Know Your Records</vt:lpstr>
      <vt:lpstr>State Archives: Records Management </vt:lpstr>
      <vt:lpstr>New Govt. Records Facility: Collections Area of the State Archives:   Happy, Happy, Happy!</vt:lpstr>
      <vt:lpstr>Govt. Records: OV. Storage</vt:lpstr>
      <vt:lpstr>Govt. Records Compact Shelving</vt:lpstr>
      <vt:lpstr>PowerPoint Presentation</vt:lpstr>
      <vt:lpstr>PowerPoint Presentation</vt:lpstr>
      <vt:lpstr>PowerPoint Presentation</vt:lpstr>
      <vt:lpstr>PowerPoint Presentation</vt:lpstr>
      <vt:lpstr>Additional Resources and Services</vt:lpstr>
      <vt:lpstr>State Records Center</vt:lpstr>
      <vt:lpstr>State Records Center </vt:lpstr>
      <vt:lpstr>We can help!!</vt:lpstr>
    </vt:vector>
  </TitlesOfParts>
  <Company>State of Nebraska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Records Management</dc:title>
  <dc:creator>Jeanette Greer</dc:creator>
  <cp:lastModifiedBy>Jeanette Greer</cp:lastModifiedBy>
  <cp:revision>82</cp:revision>
  <dcterms:created xsi:type="dcterms:W3CDTF">2017-01-09T17:53:49Z</dcterms:created>
  <dcterms:modified xsi:type="dcterms:W3CDTF">2017-03-06T16:58:31Z</dcterms:modified>
</cp:coreProperties>
</file>